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94" r:id="rId4"/>
    <p:sldId id="276" r:id="rId5"/>
    <p:sldId id="277" r:id="rId6"/>
    <p:sldId id="295" r:id="rId7"/>
    <p:sldId id="258" r:id="rId8"/>
    <p:sldId id="278" r:id="rId9"/>
    <p:sldId id="270" r:id="rId10"/>
    <p:sldId id="296" r:id="rId11"/>
    <p:sldId id="279" r:id="rId12"/>
    <p:sldId id="281" r:id="rId13"/>
    <p:sldId id="280" r:id="rId14"/>
    <p:sldId id="288" r:id="rId15"/>
    <p:sldId id="259" r:id="rId16"/>
    <p:sldId id="268" r:id="rId17"/>
    <p:sldId id="271" r:id="rId18"/>
    <p:sldId id="297" r:id="rId19"/>
    <p:sldId id="293" r:id="rId20"/>
    <p:sldId id="298" r:id="rId21"/>
    <p:sldId id="299" r:id="rId22"/>
    <p:sldId id="291" r:id="rId23"/>
    <p:sldId id="292" r:id="rId24"/>
    <p:sldId id="301" r:id="rId25"/>
    <p:sldId id="300" r:id="rId26"/>
    <p:sldId id="274" r:id="rId27"/>
    <p:sldId id="286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a Jungheim" initials="LJ" lastIdx="2" clrIdx="0">
    <p:extLst>
      <p:ext uri="{19B8F6BF-5375-455C-9EA6-DF929625EA0E}">
        <p15:presenceInfo xmlns:p15="http://schemas.microsoft.com/office/powerpoint/2012/main" userId="e30e3a4ade668084" providerId="Windows Live"/>
      </p:ext>
    </p:extLst>
  </p:cmAuthor>
  <p:cmAuthor id="2" name="ru38jay" initials="r" lastIdx="12" clrIdx="1">
    <p:extLst>
      <p:ext uri="{19B8F6BF-5375-455C-9EA6-DF929625EA0E}">
        <p15:presenceInfo xmlns:p15="http://schemas.microsoft.com/office/powerpoint/2012/main" userId="S::ru38jay@unimuenchen.onmicrosoft.com::d90412fd-baf4-4496-8af3-9efa89a7c5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1006" autoAdjust="0"/>
  </p:normalViewPr>
  <p:slideViewPr>
    <p:cSldViewPr snapToGrid="0">
      <p:cViewPr varScale="1">
        <p:scale>
          <a:sx n="66" d="100"/>
          <a:sy n="66" d="100"/>
        </p:scale>
        <p:origin x="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8E511-313C-4BFF-8770-E48E7E6ABF1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FDFC114-8816-4536-A803-EC97EEA66EA3}">
      <dgm:prSet phldrT="[Text]"/>
      <dgm:spPr>
        <a:solidFill>
          <a:srgbClr val="0070C0"/>
        </a:solidFill>
      </dgm:spPr>
      <dgm:t>
        <a:bodyPr/>
        <a:lstStyle/>
        <a:p>
          <a:r>
            <a:rPr lang="de-DE" b="1" dirty="0"/>
            <a:t>11/2014: </a:t>
          </a:r>
          <a:br>
            <a:rPr lang="de-DE" dirty="0"/>
          </a:br>
          <a:r>
            <a:rPr lang="de-DE" i="1" dirty="0"/>
            <a:t>25. DPT:</a:t>
          </a:r>
          <a:br>
            <a:rPr lang="de-DE" dirty="0"/>
          </a:br>
          <a:r>
            <a:rPr lang="de-DE" dirty="0"/>
            <a:t>Beschluss zur Reform</a:t>
          </a:r>
        </a:p>
      </dgm:t>
    </dgm:pt>
    <dgm:pt modelId="{41986233-3A4E-4886-82F7-6A643E8F677E}" type="parTrans" cxnId="{1A6A14FB-4773-44E9-8D73-7816FC30B434}">
      <dgm:prSet/>
      <dgm:spPr/>
      <dgm:t>
        <a:bodyPr/>
        <a:lstStyle/>
        <a:p>
          <a:endParaRPr lang="de-DE"/>
        </a:p>
      </dgm:t>
    </dgm:pt>
    <dgm:pt modelId="{5EB66CDC-3CA1-4B7C-AA06-1908A9E7DB7C}" type="sibTrans" cxnId="{1A6A14FB-4773-44E9-8D73-7816FC30B434}">
      <dgm:prSet/>
      <dgm:spPr/>
      <dgm:t>
        <a:bodyPr/>
        <a:lstStyle/>
        <a:p>
          <a:endParaRPr lang="de-DE"/>
        </a:p>
      </dgm:t>
    </dgm:pt>
    <dgm:pt modelId="{24C7BD8F-C5DE-4226-9603-A38FE20C64F2}">
      <dgm:prSet phldrT="[Text]"/>
      <dgm:spPr>
        <a:solidFill>
          <a:srgbClr val="0070C0"/>
        </a:solidFill>
      </dgm:spPr>
      <dgm:t>
        <a:bodyPr/>
        <a:lstStyle/>
        <a:p>
          <a:r>
            <a:rPr lang="de-DE" b="1" dirty="0"/>
            <a:t>11/2020:</a:t>
          </a:r>
          <a:br>
            <a:rPr lang="de-DE" b="1" dirty="0"/>
          </a:br>
          <a:r>
            <a:rPr lang="de-DE" i="1" dirty="0"/>
            <a:t>37. DPT:</a:t>
          </a:r>
          <a:br>
            <a:rPr lang="de-DE" dirty="0"/>
          </a:br>
          <a:r>
            <a:rPr lang="de-DE" dirty="0"/>
            <a:t>1.Lesung MWBO</a:t>
          </a:r>
        </a:p>
      </dgm:t>
    </dgm:pt>
    <dgm:pt modelId="{4FD1AC7F-CB77-4436-A562-78708A406DC4}" type="parTrans" cxnId="{63372B1C-FC42-4115-B2CB-EB688E7FC66A}">
      <dgm:prSet/>
      <dgm:spPr/>
      <dgm:t>
        <a:bodyPr/>
        <a:lstStyle/>
        <a:p>
          <a:endParaRPr lang="de-DE"/>
        </a:p>
      </dgm:t>
    </dgm:pt>
    <dgm:pt modelId="{61E45D95-31CD-4442-9CDF-0D9D7BD95D1A}" type="sibTrans" cxnId="{63372B1C-FC42-4115-B2CB-EB688E7FC66A}">
      <dgm:prSet/>
      <dgm:spPr/>
      <dgm:t>
        <a:bodyPr/>
        <a:lstStyle/>
        <a:p>
          <a:endParaRPr lang="de-DE"/>
        </a:p>
      </dgm:t>
    </dgm:pt>
    <dgm:pt modelId="{5FF3B591-321D-4149-95FD-26EBE9B90FF8}">
      <dgm:prSet phldrT="[Text]"/>
      <dgm:spPr>
        <a:solidFill>
          <a:srgbClr val="0070C0"/>
        </a:solidFill>
      </dgm:spPr>
      <dgm:t>
        <a:bodyPr/>
        <a:lstStyle/>
        <a:p>
          <a:r>
            <a:rPr lang="de-DE" b="1" dirty="0"/>
            <a:t>11/2019:</a:t>
          </a:r>
          <a:br>
            <a:rPr lang="de-DE" dirty="0"/>
          </a:br>
          <a:r>
            <a:rPr lang="de-DE" i="1" dirty="0"/>
            <a:t>35. DPT:</a:t>
          </a:r>
          <a:br>
            <a:rPr lang="de-DE" dirty="0"/>
          </a:br>
          <a:r>
            <a:rPr lang="de-DE" dirty="0"/>
            <a:t>Vorstellung Konzept</a:t>
          </a:r>
        </a:p>
      </dgm:t>
    </dgm:pt>
    <dgm:pt modelId="{E87EEA02-7ACB-4668-A7C1-EE89096AF5F7}" type="parTrans" cxnId="{E4D4B401-792F-4938-9E2B-6841B5D52CDE}">
      <dgm:prSet/>
      <dgm:spPr/>
      <dgm:t>
        <a:bodyPr/>
        <a:lstStyle/>
        <a:p>
          <a:endParaRPr lang="de-DE"/>
        </a:p>
      </dgm:t>
    </dgm:pt>
    <dgm:pt modelId="{4D697BCA-7AEA-4AD0-B612-10F53F0D3B05}" type="sibTrans" cxnId="{E4D4B401-792F-4938-9E2B-6841B5D52CDE}">
      <dgm:prSet/>
      <dgm:spPr/>
      <dgm:t>
        <a:bodyPr/>
        <a:lstStyle/>
        <a:p>
          <a:endParaRPr lang="de-DE"/>
        </a:p>
      </dgm:t>
    </dgm:pt>
    <dgm:pt modelId="{DB0A2118-ADC5-4D5E-96B6-66D445C8701A}">
      <dgm:prSet phldrT="[Text]"/>
      <dgm:spPr>
        <a:solidFill>
          <a:srgbClr val="0070C0"/>
        </a:solidFill>
      </dgm:spPr>
      <dgm:t>
        <a:bodyPr/>
        <a:lstStyle/>
        <a:p>
          <a:r>
            <a:rPr lang="de-DE" dirty="0"/>
            <a:t>(</a:t>
          </a:r>
          <a:r>
            <a:rPr lang="de-DE" b="1" dirty="0"/>
            <a:t>05/2020:</a:t>
          </a:r>
          <a:br>
            <a:rPr lang="de-DE" dirty="0"/>
          </a:br>
          <a:r>
            <a:rPr lang="de-DE" i="1" dirty="0"/>
            <a:t>36.DPT:</a:t>
          </a:r>
          <a:br>
            <a:rPr lang="de-DE" dirty="0"/>
          </a:br>
          <a:r>
            <a:rPr lang="de-DE" dirty="0"/>
            <a:t>Rohentwurf MWBO)</a:t>
          </a:r>
        </a:p>
      </dgm:t>
    </dgm:pt>
    <dgm:pt modelId="{7285A7D8-E1D9-4310-AF20-690A652A3D09}" type="parTrans" cxnId="{31625EC9-B52A-422E-A532-17B65B0B25F2}">
      <dgm:prSet/>
      <dgm:spPr/>
      <dgm:t>
        <a:bodyPr/>
        <a:lstStyle/>
        <a:p>
          <a:endParaRPr lang="de-DE"/>
        </a:p>
      </dgm:t>
    </dgm:pt>
    <dgm:pt modelId="{26A3E20D-50F6-464B-AFB3-5E513A44DA31}" type="sibTrans" cxnId="{31625EC9-B52A-422E-A532-17B65B0B25F2}">
      <dgm:prSet/>
      <dgm:spPr/>
      <dgm:t>
        <a:bodyPr/>
        <a:lstStyle/>
        <a:p>
          <a:endParaRPr lang="de-DE"/>
        </a:p>
      </dgm:t>
    </dgm:pt>
    <dgm:pt modelId="{AE10FB54-54E2-4AC7-A860-0AA1DF293513}">
      <dgm:prSet phldrT="[Text]"/>
      <dgm:spPr>
        <a:solidFill>
          <a:srgbClr val="0070C0"/>
        </a:solidFill>
      </dgm:spPr>
      <dgm:t>
        <a:bodyPr/>
        <a:lstStyle/>
        <a:p>
          <a:r>
            <a:rPr lang="de-DE" b="1" dirty="0"/>
            <a:t>05/2021:</a:t>
          </a:r>
          <a:br>
            <a:rPr lang="de-DE" b="1" dirty="0"/>
          </a:br>
          <a:r>
            <a:rPr lang="de-DE" i="1" dirty="0"/>
            <a:t>38.DPT:</a:t>
          </a:r>
          <a:br>
            <a:rPr lang="de-DE" dirty="0"/>
          </a:br>
          <a:r>
            <a:rPr lang="de-DE" dirty="0"/>
            <a:t>Verabschiedung MWBO</a:t>
          </a:r>
        </a:p>
      </dgm:t>
    </dgm:pt>
    <dgm:pt modelId="{C6013529-A673-4D37-BA90-9A6C135B6682}" type="parTrans" cxnId="{BCEF3C80-947D-4B0C-92D9-ACEE96E0BA6D}">
      <dgm:prSet/>
      <dgm:spPr/>
      <dgm:t>
        <a:bodyPr/>
        <a:lstStyle/>
        <a:p>
          <a:endParaRPr lang="de-DE"/>
        </a:p>
      </dgm:t>
    </dgm:pt>
    <dgm:pt modelId="{B7FC4D34-1BF6-41F0-810F-42ED4D1F1EFC}" type="sibTrans" cxnId="{BCEF3C80-947D-4B0C-92D9-ACEE96E0BA6D}">
      <dgm:prSet/>
      <dgm:spPr/>
      <dgm:t>
        <a:bodyPr/>
        <a:lstStyle/>
        <a:p>
          <a:endParaRPr lang="de-DE"/>
        </a:p>
      </dgm:t>
    </dgm:pt>
    <dgm:pt modelId="{70A92D36-4713-461D-838C-AB92F02929DC}">
      <dgm:prSet phldrT="[Text]"/>
      <dgm:spPr>
        <a:solidFill>
          <a:srgbClr val="0070C0"/>
        </a:solidFill>
      </dgm:spPr>
      <dgm:t>
        <a:bodyPr/>
        <a:lstStyle/>
        <a:p>
          <a:r>
            <a:rPr lang="de-DE" b="1" dirty="0"/>
            <a:t>01/2015:</a:t>
          </a:r>
          <a:br>
            <a:rPr lang="de-DE" dirty="0"/>
          </a:br>
          <a:r>
            <a:rPr lang="de-DE" dirty="0"/>
            <a:t>Projekt Transition</a:t>
          </a:r>
        </a:p>
      </dgm:t>
    </dgm:pt>
    <dgm:pt modelId="{E2362151-343A-4C87-9A80-FA85C64CDEAA}" type="parTrans" cxnId="{3C81B430-1A85-4747-9977-C7677478FFBD}">
      <dgm:prSet/>
      <dgm:spPr/>
      <dgm:t>
        <a:bodyPr/>
        <a:lstStyle/>
        <a:p>
          <a:endParaRPr lang="de-DE"/>
        </a:p>
      </dgm:t>
    </dgm:pt>
    <dgm:pt modelId="{9550BDE5-A5AC-4E49-95D0-6B790AF53D9C}" type="sibTrans" cxnId="{3C81B430-1A85-4747-9977-C7677478FFBD}">
      <dgm:prSet/>
      <dgm:spPr/>
      <dgm:t>
        <a:bodyPr/>
        <a:lstStyle/>
        <a:p>
          <a:endParaRPr lang="de-DE"/>
        </a:p>
      </dgm:t>
    </dgm:pt>
    <dgm:pt modelId="{53DD7A44-843F-40F9-95DE-3EB3B59CB8AF}" type="pres">
      <dgm:prSet presAssocID="{0468E511-313C-4BFF-8770-E48E7E6ABF1B}" presName="CompostProcess" presStyleCnt="0">
        <dgm:presLayoutVars>
          <dgm:dir/>
          <dgm:resizeHandles val="exact"/>
        </dgm:presLayoutVars>
      </dgm:prSet>
      <dgm:spPr/>
    </dgm:pt>
    <dgm:pt modelId="{B5442F03-7F2E-4BA7-A23D-4A24B850CFC6}" type="pres">
      <dgm:prSet presAssocID="{0468E511-313C-4BFF-8770-E48E7E6ABF1B}" presName="arrow" presStyleLbl="bgShp" presStyleIdx="0" presStyleCnt="1" custScaleX="117647"/>
      <dgm:spPr>
        <a:ln>
          <a:solidFill>
            <a:srgbClr val="0070C0"/>
          </a:solidFill>
        </a:ln>
      </dgm:spPr>
    </dgm:pt>
    <dgm:pt modelId="{2CCAAC19-FD79-4664-BBC2-187F84E63B3E}" type="pres">
      <dgm:prSet presAssocID="{0468E511-313C-4BFF-8770-E48E7E6ABF1B}" presName="linearProcess" presStyleCnt="0"/>
      <dgm:spPr/>
    </dgm:pt>
    <dgm:pt modelId="{5E90DD2F-E8D4-47DC-8027-734543385DD2}" type="pres">
      <dgm:prSet presAssocID="{AFDFC114-8816-4536-A803-EC97EEA66EA3}" presName="textNode" presStyleLbl="node1" presStyleIdx="0" presStyleCnt="6">
        <dgm:presLayoutVars>
          <dgm:bulletEnabled val="1"/>
        </dgm:presLayoutVars>
      </dgm:prSet>
      <dgm:spPr/>
    </dgm:pt>
    <dgm:pt modelId="{B21E12D7-01D9-459D-BA86-A3BB48815BAA}" type="pres">
      <dgm:prSet presAssocID="{5EB66CDC-3CA1-4B7C-AA06-1908A9E7DB7C}" presName="sibTrans" presStyleCnt="0"/>
      <dgm:spPr/>
    </dgm:pt>
    <dgm:pt modelId="{F08D45EB-D299-4494-97C9-65214C5103A9}" type="pres">
      <dgm:prSet presAssocID="{70A92D36-4713-461D-838C-AB92F02929DC}" presName="textNode" presStyleLbl="node1" presStyleIdx="1" presStyleCnt="6">
        <dgm:presLayoutVars>
          <dgm:bulletEnabled val="1"/>
        </dgm:presLayoutVars>
      </dgm:prSet>
      <dgm:spPr/>
    </dgm:pt>
    <dgm:pt modelId="{E882BB1D-F6B8-4EB4-89ED-65DD23C5CF91}" type="pres">
      <dgm:prSet presAssocID="{9550BDE5-A5AC-4E49-95D0-6B790AF53D9C}" presName="sibTrans" presStyleCnt="0"/>
      <dgm:spPr/>
    </dgm:pt>
    <dgm:pt modelId="{59B5F6A6-8EB5-4F24-B41F-C3F1B216D108}" type="pres">
      <dgm:prSet presAssocID="{5FF3B591-321D-4149-95FD-26EBE9B90FF8}" presName="textNode" presStyleLbl="node1" presStyleIdx="2" presStyleCnt="6">
        <dgm:presLayoutVars>
          <dgm:bulletEnabled val="1"/>
        </dgm:presLayoutVars>
      </dgm:prSet>
      <dgm:spPr/>
    </dgm:pt>
    <dgm:pt modelId="{F444720B-8EFB-402F-941D-F2F6CED94925}" type="pres">
      <dgm:prSet presAssocID="{4D697BCA-7AEA-4AD0-B612-10F53F0D3B05}" presName="sibTrans" presStyleCnt="0"/>
      <dgm:spPr/>
    </dgm:pt>
    <dgm:pt modelId="{5A9E9332-19D2-4896-B6C9-DF8D011BB3BB}" type="pres">
      <dgm:prSet presAssocID="{DB0A2118-ADC5-4D5E-96B6-66D445C8701A}" presName="textNode" presStyleLbl="node1" presStyleIdx="3" presStyleCnt="6">
        <dgm:presLayoutVars>
          <dgm:bulletEnabled val="1"/>
        </dgm:presLayoutVars>
      </dgm:prSet>
      <dgm:spPr/>
    </dgm:pt>
    <dgm:pt modelId="{D0228054-A48F-4DE8-8238-577A351D7BC0}" type="pres">
      <dgm:prSet presAssocID="{26A3E20D-50F6-464B-AFB3-5E513A44DA31}" presName="sibTrans" presStyleCnt="0"/>
      <dgm:spPr/>
    </dgm:pt>
    <dgm:pt modelId="{876F85E4-C25F-4152-923B-F353D3068004}" type="pres">
      <dgm:prSet presAssocID="{24C7BD8F-C5DE-4226-9603-A38FE20C64F2}" presName="textNode" presStyleLbl="node1" presStyleIdx="4" presStyleCnt="6">
        <dgm:presLayoutVars>
          <dgm:bulletEnabled val="1"/>
        </dgm:presLayoutVars>
      </dgm:prSet>
      <dgm:spPr/>
    </dgm:pt>
    <dgm:pt modelId="{2353D2D1-26E6-491B-858E-C5D016FF7147}" type="pres">
      <dgm:prSet presAssocID="{61E45D95-31CD-4442-9CDF-0D9D7BD95D1A}" presName="sibTrans" presStyleCnt="0"/>
      <dgm:spPr/>
    </dgm:pt>
    <dgm:pt modelId="{CBDF4F06-C78D-4CC9-B53E-17236DF617B8}" type="pres">
      <dgm:prSet presAssocID="{AE10FB54-54E2-4AC7-A860-0AA1DF293513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E43F9001-7B17-404B-A08D-5969B640B99E}" type="presOf" srcId="{DB0A2118-ADC5-4D5E-96B6-66D445C8701A}" destId="{5A9E9332-19D2-4896-B6C9-DF8D011BB3BB}" srcOrd="0" destOrd="0" presId="urn:microsoft.com/office/officeart/2005/8/layout/hProcess9"/>
    <dgm:cxn modelId="{E4D4B401-792F-4938-9E2B-6841B5D52CDE}" srcId="{0468E511-313C-4BFF-8770-E48E7E6ABF1B}" destId="{5FF3B591-321D-4149-95FD-26EBE9B90FF8}" srcOrd="2" destOrd="0" parTransId="{E87EEA02-7ACB-4668-A7C1-EE89096AF5F7}" sibTransId="{4D697BCA-7AEA-4AD0-B612-10F53F0D3B05}"/>
    <dgm:cxn modelId="{63372B1C-FC42-4115-B2CB-EB688E7FC66A}" srcId="{0468E511-313C-4BFF-8770-E48E7E6ABF1B}" destId="{24C7BD8F-C5DE-4226-9603-A38FE20C64F2}" srcOrd="4" destOrd="0" parTransId="{4FD1AC7F-CB77-4436-A562-78708A406DC4}" sibTransId="{61E45D95-31CD-4442-9CDF-0D9D7BD95D1A}"/>
    <dgm:cxn modelId="{50AC771E-CFC3-4B71-A71A-1B1EC5D301D0}" type="presOf" srcId="{AFDFC114-8816-4536-A803-EC97EEA66EA3}" destId="{5E90DD2F-E8D4-47DC-8027-734543385DD2}" srcOrd="0" destOrd="0" presId="urn:microsoft.com/office/officeart/2005/8/layout/hProcess9"/>
    <dgm:cxn modelId="{3C81B430-1A85-4747-9977-C7677478FFBD}" srcId="{0468E511-313C-4BFF-8770-E48E7E6ABF1B}" destId="{70A92D36-4713-461D-838C-AB92F02929DC}" srcOrd="1" destOrd="0" parTransId="{E2362151-343A-4C87-9A80-FA85C64CDEAA}" sibTransId="{9550BDE5-A5AC-4E49-95D0-6B790AF53D9C}"/>
    <dgm:cxn modelId="{93919E31-FBF1-4D04-BDD0-23D786D164EA}" type="presOf" srcId="{24C7BD8F-C5DE-4226-9603-A38FE20C64F2}" destId="{876F85E4-C25F-4152-923B-F353D3068004}" srcOrd="0" destOrd="0" presId="urn:microsoft.com/office/officeart/2005/8/layout/hProcess9"/>
    <dgm:cxn modelId="{3DA69A58-E48D-469F-BA29-4DA4F206855F}" type="presOf" srcId="{0468E511-313C-4BFF-8770-E48E7E6ABF1B}" destId="{53DD7A44-843F-40F9-95DE-3EB3B59CB8AF}" srcOrd="0" destOrd="0" presId="urn:microsoft.com/office/officeart/2005/8/layout/hProcess9"/>
    <dgm:cxn modelId="{BCEF3C80-947D-4B0C-92D9-ACEE96E0BA6D}" srcId="{0468E511-313C-4BFF-8770-E48E7E6ABF1B}" destId="{AE10FB54-54E2-4AC7-A860-0AA1DF293513}" srcOrd="5" destOrd="0" parTransId="{C6013529-A673-4D37-BA90-9A6C135B6682}" sibTransId="{B7FC4D34-1BF6-41F0-810F-42ED4D1F1EFC}"/>
    <dgm:cxn modelId="{5F50BCC2-1226-48FE-BBDB-CF7D162FF361}" type="presOf" srcId="{AE10FB54-54E2-4AC7-A860-0AA1DF293513}" destId="{CBDF4F06-C78D-4CC9-B53E-17236DF617B8}" srcOrd="0" destOrd="0" presId="urn:microsoft.com/office/officeart/2005/8/layout/hProcess9"/>
    <dgm:cxn modelId="{31625EC9-B52A-422E-A532-17B65B0B25F2}" srcId="{0468E511-313C-4BFF-8770-E48E7E6ABF1B}" destId="{DB0A2118-ADC5-4D5E-96B6-66D445C8701A}" srcOrd="3" destOrd="0" parTransId="{7285A7D8-E1D9-4310-AF20-690A652A3D09}" sibTransId="{26A3E20D-50F6-464B-AFB3-5E513A44DA31}"/>
    <dgm:cxn modelId="{781263D2-A49F-4EB4-A1B3-C0955396355A}" type="presOf" srcId="{70A92D36-4713-461D-838C-AB92F02929DC}" destId="{F08D45EB-D299-4494-97C9-65214C5103A9}" srcOrd="0" destOrd="0" presId="urn:microsoft.com/office/officeart/2005/8/layout/hProcess9"/>
    <dgm:cxn modelId="{B7231CF9-FDD2-419B-9F68-BEDC751DEC77}" type="presOf" srcId="{5FF3B591-321D-4149-95FD-26EBE9B90FF8}" destId="{59B5F6A6-8EB5-4F24-B41F-C3F1B216D108}" srcOrd="0" destOrd="0" presId="urn:microsoft.com/office/officeart/2005/8/layout/hProcess9"/>
    <dgm:cxn modelId="{1A6A14FB-4773-44E9-8D73-7816FC30B434}" srcId="{0468E511-313C-4BFF-8770-E48E7E6ABF1B}" destId="{AFDFC114-8816-4536-A803-EC97EEA66EA3}" srcOrd="0" destOrd="0" parTransId="{41986233-3A4E-4886-82F7-6A643E8F677E}" sibTransId="{5EB66CDC-3CA1-4B7C-AA06-1908A9E7DB7C}"/>
    <dgm:cxn modelId="{0E102475-FC67-4866-AB7A-D3650409269F}" type="presParOf" srcId="{53DD7A44-843F-40F9-95DE-3EB3B59CB8AF}" destId="{B5442F03-7F2E-4BA7-A23D-4A24B850CFC6}" srcOrd="0" destOrd="0" presId="urn:microsoft.com/office/officeart/2005/8/layout/hProcess9"/>
    <dgm:cxn modelId="{890A810E-3319-435C-8138-4BDC6054C1FE}" type="presParOf" srcId="{53DD7A44-843F-40F9-95DE-3EB3B59CB8AF}" destId="{2CCAAC19-FD79-4664-BBC2-187F84E63B3E}" srcOrd="1" destOrd="0" presId="urn:microsoft.com/office/officeart/2005/8/layout/hProcess9"/>
    <dgm:cxn modelId="{9CD515F2-30CE-4418-A7D4-59D2A921D3F0}" type="presParOf" srcId="{2CCAAC19-FD79-4664-BBC2-187F84E63B3E}" destId="{5E90DD2F-E8D4-47DC-8027-734543385DD2}" srcOrd="0" destOrd="0" presId="urn:microsoft.com/office/officeart/2005/8/layout/hProcess9"/>
    <dgm:cxn modelId="{72B318F1-AF40-4D9A-95F4-699B643CF277}" type="presParOf" srcId="{2CCAAC19-FD79-4664-BBC2-187F84E63B3E}" destId="{B21E12D7-01D9-459D-BA86-A3BB48815BAA}" srcOrd="1" destOrd="0" presId="urn:microsoft.com/office/officeart/2005/8/layout/hProcess9"/>
    <dgm:cxn modelId="{012CE699-8A1A-4FAA-943B-91A0ADC2AA4F}" type="presParOf" srcId="{2CCAAC19-FD79-4664-BBC2-187F84E63B3E}" destId="{F08D45EB-D299-4494-97C9-65214C5103A9}" srcOrd="2" destOrd="0" presId="urn:microsoft.com/office/officeart/2005/8/layout/hProcess9"/>
    <dgm:cxn modelId="{9C181727-EDB2-469D-9381-144633264F03}" type="presParOf" srcId="{2CCAAC19-FD79-4664-BBC2-187F84E63B3E}" destId="{E882BB1D-F6B8-4EB4-89ED-65DD23C5CF91}" srcOrd="3" destOrd="0" presId="urn:microsoft.com/office/officeart/2005/8/layout/hProcess9"/>
    <dgm:cxn modelId="{ED6F876D-CEEC-473E-8368-AA8A9A7830FC}" type="presParOf" srcId="{2CCAAC19-FD79-4664-BBC2-187F84E63B3E}" destId="{59B5F6A6-8EB5-4F24-B41F-C3F1B216D108}" srcOrd="4" destOrd="0" presId="urn:microsoft.com/office/officeart/2005/8/layout/hProcess9"/>
    <dgm:cxn modelId="{484AF865-90B8-463C-A5C8-0A6A43E49D19}" type="presParOf" srcId="{2CCAAC19-FD79-4664-BBC2-187F84E63B3E}" destId="{F444720B-8EFB-402F-941D-F2F6CED94925}" srcOrd="5" destOrd="0" presId="urn:microsoft.com/office/officeart/2005/8/layout/hProcess9"/>
    <dgm:cxn modelId="{3A0A3ABC-71B1-4DC6-9D98-225627A5615F}" type="presParOf" srcId="{2CCAAC19-FD79-4664-BBC2-187F84E63B3E}" destId="{5A9E9332-19D2-4896-B6C9-DF8D011BB3BB}" srcOrd="6" destOrd="0" presId="urn:microsoft.com/office/officeart/2005/8/layout/hProcess9"/>
    <dgm:cxn modelId="{7F16F6AF-2EEF-4166-9FB2-B4834F4A5FED}" type="presParOf" srcId="{2CCAAC19-FD79-4664-BBC2-187F84E63B3E}" destId="{D0228054-A48F-4DE8-8238-577A351D7BC0}" srcOrd="7" destOrd="0" presId="urn:microsoft.com/office/officeart/2005/8/layout/hProcess9"/>
    <dgm:cxn modelId="{D96E0A5A-EAE3-4E56-A277-1DC8B186D01E}" type="presParOf" srcId="{2CCAAC19-FD79-4664-BBC2-187F84E63B3E}" destId="{876F85E4-C25F-4152-923B-F353D3068004}" srcOrd="8" destOrd="0" presId="urn:microsoft.com/office/officeart/2005/8/layout/hProcess9"/>
    <dgm:cxn modelId="{71BAEC71-639B-4070-B76D-52381D6C32A4}" type="presParOf" srcId="{2CCAAC19-FD79-4664-BBC2-187F84E63B3E}" destId="{2353D2D1-26E6-491B-858E-C5D016FF7147}" srcOrd="9" destOrd="0" presId="urn:microsoft.com/office/officeart/2005/8/layout/hProcess9"/>
    <dgm:cxn modelId="{3A9F4F38-18B7-46AD-9A2B-FAB280A9549B}" type="presParOf" srcId="{2CCAAC19-FD79-4664-BBC2-187F84E63B3E}" destId="{CBDF4F06-C78D-4CC9-B53E-17236DF617B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42F03-7F2E-4BA7-A23D-4A24B850CFC6}">
      <dsp:nvSpPr>
        <dsp:cNvPr id="0" name=""/>
        <dsp:cNvSpPr/>
      </dsp:nvSpPr>
      <dsp:spPr>
        <a:xfrm>
          <a:off x="2" y="0"/>
          <a:ext cx="10515593" cy="460647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0DD2F-E8D4-47DC-8027-734543385DD2}">
      <dsp:nvSpPr>
        <dsp:cNvPr id="0" name=""/>
        <dsp:cNvSpPr/>
      </dsp:nvSpPr>
      <dsp:spPr>
        <a:xfrm>
          <a:off x="1379" y="1381941"/>
          <a:ext cx="1661001" cy="184258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11/2014: </a:t>
          </a:r>
          <a:br>
            <a:rPr lang="de-DE" sz="1600" kern="1200" dirty="0"/>
          </a:br>
          <a:r>
            <a:rPr lang="de-DE" sz="1600" i="1" kern="1200" dirty="0"/>
            <a:t>25. DPT:</a:t>
          </a:r>
          <a:br>
            <a:rPr lang="de-DE" sz="1600" kern="1200" dirty="0"/>
          </a:br>
          <a:r>
            <a:rPr lang="de-DE" sz="1600" kern="1200" dirty="0"/>
            <a:t>Beschluss zur Reform</a:t>
          </a:r>
        </a:p>
      </dsp:txBody>
      <dsp:txXfrm>
        <a:off x="82462" y="1463024"/>
        <a:ext cx="1498835" cy="1680422"/>
      </dsp:txXfrm>
    </dsp:sp>
    <dsp:sp modelId="{F08D45EB-D299-4494-97C9-65214C5103A9}">
      <dsp:nvSpPr>
        <dsp:cNvPr id="0" name=""/>
        <dsp:cNvSpPr/>
      </dsp:nvSpPr>
      <dsp:spPr>
        <a:xfrm>
          <a:off x="1771747" y="1381941"/>
          <a:ext cx="1661001" cy="184258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01/2015:</a:t>
          </a:r>
          <a:br>
            <a:rPr lang="de-DE" sz="1600" kern="1200" dirty="0"/>
          </a:br>
          <a:r>
            <a:rPr lang="de-DE" sz="1600" kern="1200" dirty="0"/>
            <a:t>Projekt Transition</a:t>
          </a:r>
        </a:p>
      </dsp:txBody>
      <dsp:txXfrm>
        <a:off x="1852830" y="1463024"/>
        <a:ext cx="1498835" cy="1680422"/>
      </dsp:txXfrm>
    </dsp:sp>
    <dsp:sp modelId="{59B5F6A6-8EB5-4F24-B41F-C3F1B216D108}">
      <dsp:nvSpPr>
        <dsp:cNvPr id="0" name=""/>
        <dsp:cNvSpPr/>
      </dsp:nvSpPr>
      <dsp:spPr>
        <a:xfrm>
          <a:off x="3542115" y="1381941"/>
          <a:ext cx="1661001" cy="184258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11/2019:</a:t>
          </a:r>
          <a:br>
            <a:rPr lang="de-DE" sz="1600" kern="1200" dirty="0"/>
          </a:br>
          <a:r>
            <a:rPr lang="de-DE" sz="1600" i="1" kern="1200" dirty="0"/>
            <a:t>35. DPT:</a:t>
          </a:r>
          <a:br>
            <a:rPr lang="de-DE" sz="1600" kern="1200" dirty="0"/>
          </a:br>
          <a:r>
            <a:rPr lang="de-DE" sz="1600" kern="1200" dirty="0"/>
            <a:t>Vorstellung Konzept</a:t>
          </a:r>
        </a:p>
      </dsp:txBody>
      <dsp:txXfrm>
        <a:off x="3623198" y="1463024"/>
        <a:ext cx="1498835" cy="1680422"/>
      </dsp:txXfrm>
    </dsp:sp>
    <dsp:sp modelId="{5A9E9332-19D2-4896-B6C9-DF8D011BB3BB}">
      <dsp:nvSpPr>
        <dsp:cNvPr id="0" name=""/>
        <dsp:cNvSpPr/>
      </dsp:nvSpPr>
      <dsp:spPr>
        <a:xfrm>
          <a:off x="5312482" y="1381941"/>
          <a:ext cx="1661001" cy="184258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(</a:t>
          </a:r>
          <a:r>
            <a:rPr lang="de-DE" sz="1600" b="1" kern="1200" dirty="0"/>
            <a:t>05/2020:</a:t>
          </a:r>
          <a:br>
            <a:rPr lang="de-DE" sz="1600" kern="1200" dirty="0"/>
          </a:br>
          <a:r>
            <a:rPr lang="de-DE" sz="1600" i="1" kern="1200" dirty="0"/>
            <a:t>36.DPT:</a:t>
          </a:r>
          <a:br>
            <a:rPr lang="de-DE" sz="1600" kern="1200" dirty="0"/>
          </a:br>
          <a:r>
            <a:rPr lang="de-DE" sz="1600" kern="1200" dirty="0"/>
            <a:t>Rohentwurf MWBO)</a:t>
          </a:r>
        </a:p>
      </dsp:txBody>
      <dsp:txXfrm>
        <a:off x="5393565" y="1463024"/>
        <a:ext cx="1498835" cy="1680422"/>
      </dsp:txXfrm>
    </dsp:sp>
    <dsp:sp modelId="{876F85E4-C25F-4152-923B-F353D3068004}">
      <dsp:nvSpPr>
        <dsp:cNvPr id="0" name=""/>
        <dsp:cNvSpPr/>
      </dsp:nvSpPr>
      <dsp:spPr>
        <a:xfrm>
          <a:off x="7082850" y="1381941"/>
          <a:ext cx="1661001" cy="184258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11/2020:</a:t>
          </a:r>
          <a:br>
            <a:rPr lang="de-DE" sz="1600" b="1" kern="1200" dirty="0"/>
          </a:br>
          <a:r>
            <a:rPr lang="de-DE" sz="1600" i="1" kern="1200" dirty="0"/>
            <a:t>37. DPT:</a:t>
          </a:r>
          <a:br>
            <a:rPr lang="de-DE" sz="1600" kern="1200" dirty="0"/>
          </a:br>
          <a:r>
            <a:rPr lang="de-DE" sz="1600" kern="1200" dirty="0"/>
            <a:t>1.Lesung MWBO</a:t>
          </a:r>
        </a:p>
      </dsp:txBody>
      <dsp:txXfrm>
        <a:off x="7163933" y="1463024"/>
        <a:ext cx="1498835" cy="1680422"/>
      </dsp:txXfrm>
    </dsp:sp>
    <dsp:sp modelId="{CBDF4F06-C78D-4CC9-B53E-17236DF617B8}">
      <dsp:nvSpPr>
        <dsp:cNvPr id="0" name=""/>
        <dsp:cNvSpPr/>
      </dsp:nvSpPr>
      <dsp:spPr>
        <a:xfrm>
          <a:off x="8853217" y="1381941"/>
          <a:ext cx="1661001" cy="184258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05/2021:</a:t>
          </a:r>
          <a:br>
            <a:rPr lang="de-DE" sz="1600" b="1" kern="1200" dirty="0"/>
          </a:br>
          <a:r>
            <a:rPr lang="de-DE" sz="1600" i="1" kern="1200" dirty="0"/>
            <a:t>38.DPT:</a:t>
          </a:r>
          <a:br>
            <a:rPr lang="de-DE" sz="1600" kern="1200" dirty="0"/>
          </a:br>
          <a:r>
            <a:rPr lang="de-DE" sz="1600" kern="1200" dirty="0"/>
            <a:t>Verabschiedung MWBO</a:t>
          </a:r>
        </a:p>
      </dsp:txBody>
      <dsp:txXfrm>
        <a:off x="8934300" y="1463024"/>
        <a:ext cx="1498835" cy="1680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AA2D-8AF9-4160-9F42-2658B1FE3AB0}" type="datetimeFigureOut">
              <a:rPr lang="de-DE" smtClean="0"/>
              <a:t>28.05.2020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1A1CC-BA69-448B-841D-84517A05B7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18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Jakob bis Inhalte der Reform, danach Luisa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1A1CC-BA69-448B-841D-84517A05B7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580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Auf BQT1 hinweisen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1A1CC-BA69-448B-841D-84517A05B7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343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BQT2 soll mit je 5 ECTS Punkten die Teilnahme an Behandlungen von Kindern und Jugendlichen, sowie Erwachsenen beinhalten. Die verbleibenden 5 ECTS Punkte sind von der Uni zu füllen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Hier BQT2 und 3 kurz erläutern </a:t>
            </a:r>
            <a:r>
              <a:rPr lang="de-DE" dirty="0">
                <a:sym typeface="Wingdings" panose="05000000000000000000" pitchFamily="2" charset="2"/>
              </a:rPr>
              <a:t> Praktika im neuen System!!!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1A1CC-BA69-448B-841D-84517A05B7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259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Projekt Transition: Expertengremium der </a:t>
            </a:r>
            <a:r>
              <a:rPr lang="de-DE" dirty="0" err="1"/>
              <a:t>BPtK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1 Vertreter der </a:t>
            </a:r>
            <a:r>
              <a:rPr lang="de-DE" dirty="0" err="1"/>
              <a:t>PsyFaKo</a:t>
            </a:r>
            <a:r>
              <a:rPr lang="de-DE" dirty="0"/>
              <a:t> darf in der „AG Reform der MWBO“ der </a:t>
            </a:r>
            <a:r>
              <a:rPr lang="de-DE" dirty="0" err="1"/>
              <a:t>BPtK</a:t>
            </a:r>
            <a:r>
              <a:rPr lang="de-DE" dirty="0"/>
              <a:t> mitarbeiten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Aufgabe: Zusammenführen der Ergebnisse der Unterarbeitsgruppen und Expertengruppen zu Kompetenzzielen, Weiterbildungsinhalten und Strukturen in Arbeitspapieren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 ist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dadrin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u.a.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BPtK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-Vorstand &amp; Geschäftsstelle, Vertreter Unterarbeitsgruppen (KJP, PP, VT, AP/TP),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BuKo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1A1CC-BA69-448B-841D-84517A05B7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701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Neuer Master wird auch zulassungsbeschränkt sein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1A1CC-BA69-448B-841D-84517A05B7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205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Anwendungsbereichen auseinander setzen sollte man im Optimalfall schon vor Studienbeginn bzw. Wahl der Uni beginnen, da Unis unterschiedlich starke Schwerpunkte setzen </a:t>
            </a:r>
          </a:p>
          <a:p>
            <a:endParaRPr lang="de-DE" dirty="0"/>
          </a:p>
          <a:p>
            <a:r>
              <a:rPr lang="de-DE" dirty="0"/>
              <a:t>Falls sich Studieninteressierte an euch wenden, könnt ihr für die Option Psychotherapeut empfehlen, vor Beginn des Studiums schon ein Orientierungspraktikum zu absolvieren, sofern die Uni dies anrechnet.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1A1CC-BA69-448B-841D-84517A05B7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228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Zwei Gedankenspiele für Institute, Ausbildungsplätze anzubieten: lange günstig </a:t>
            </a:r>
            <a:r>
              <a:rPr lang="de-DE" dirty="0" err="1"/>
              <a:t>PiAs</a:t>
            </a:r>
            <a:r>
              <a:rPr lang="de-DE" dirty="0"/>
              <a:t> vs. keine </a:t>
            </a:r>
            <a:r>
              <a:rPr lang="de-DE" dirty="0" err="1"/>
              <a:t>PiWs</a:t>
            </a:r>
            <a:r>
              <a:rPr lang="de-DE" dirty="0"/>
              <a:t> und </a:t>
            </a:r>
            <a:r>
              <a:rPr lang="de-DE" dirty="0" err="1"/>
              <a:t>PiAs</a:t>
            </a:r>
            <a:r>
              <a:rPr lang="de-DE" dirty="0"/>
              <a:t> gleichzeitig, also schnell nur noch </a:t>
            </a:r>
            <a:r>
              <a:rPr lang="de-DE" dirty="0" err="1"/>
              <a:t>PiWs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Viele Unklarheiten bzgl. Weiterbildung: z.B. muss Weiterbildung direkt an Approbation angeschlossen werden? Wie wird sich das auf Klinikplätze auswirken?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Unsere persönliche Empfehlung: Informiert euch! Setzt auch mit euren Möglichkeiten auseinander!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Wenn ihr auf Nachqualifizierungsmöglichkeiten wartet, kann es passieren, dass diese gar nicht kommen </a:t>
            </a:r>
            <a:r>
              <a:rPr lang="de-DE" dirty="0">
                <a:sym typeface="Wingdings" panose="05000000000000000000" pitchFamily="2" charset="2"/>
              </a:rPr>
              <a:t> Zeit vergeudet im schlimmsten Fall 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„Nicht warten und auf Nachqualifizierungsmöglichkeiten hoffen, deren Finanzierung noch unklar ist, um in eine Weiterbildung zu kommen, deren Ausgestaltung und Umfang ebenfalls noch ungeklärt ist!“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1A1CC-BA69-448B-841D-84517A05B7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772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Moderator: Felix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1A1CC-BA69-448B-841D-84517A05B7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62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Gesetzeslücke macht Prekäre Situation der </a:t>
            </a:r>
            <a:r>
              <a:rPr lang="de-DE" sz="1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PiA</a:t>
            </a:r>
            <a:r>
              <a:rPr lang="de-DE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 möglich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1200" b="0" i="0" u="sng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</a:br>
            <a:r>
              <a:rPr lang="de-DE" sz="1200" b="0" i="0" u="sng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Gutachten: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Spezifische Fragestellungen zu: Ausbildungsstätten, Verfahren, Ausbildungsdauer, Bestandteile, Staatliche Prüfung, Zugang zur Ausbildung, Entwicklung Psychotherapie In- &amp; Ausland, </a:t>
            </a:r>
            <a:r>
              <a:rPr lang="de-DE" sz="1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uvm</a:t>
            </a:r>
            <a:r>
              <a:rPr lang="de-DE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Ziel: Stellungnahmen zu u.a. folgenden Themen ermöglichen: Zugangsvoraussetzungen, </a:t>
            </a:r>
            <a:r>
              <a:rPr lang="de-DE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Direktausbildung</a:t>
            </a:r>
            <a:r>
              <a:rPr lang="de-DE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, Verfahrensorientierung, </a:t>
            </a:r>
            <a:r>
              <a:rPr lang="de-DE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Kostenregelung</a:t>
            </a:r>
            <a:r>
              <a:rPr lang="de-DE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, Einbindung, </a:t>
            </a:r>
            <a:r>
              <a:rPr lang="de-DE" sz="1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uvm</a:t>
            </a:r>
            <a:r>
              <a:rPr lang="de-DE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1A1CC-BA69-448B-841D-84517A05B7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457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de-DE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Umfang der Ausbildung</a:t>
            </a:r>
          </a:p>
          <a:p>
            <a:pPr rtl="0" eaLnBrk="1" fontAlgn="t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600 h - Theoretische Ausbildung</a:t>
            </a:r>
          </a:p>
          <a:p>
            <a:pPr rtl="0" eaLnBrk="1" fontAlgn="t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1.800 h - Praktische Tätigkeit I (1.200 h) und II (600 h) in Klinik</a:t>
            </a:r>
          </a:p>
          <a:p>
            <a:pPr rtl="0" eaLnBrk="1" fontAlgn="t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120 h - Selbsterfahrung</a:t>
            </a:r>
          </a:p>
          <a:p>
            <a:pPr rtl="0" eaLnBrk="1" fontAlgn="t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600 h - Ambulante Psychotherapie</a:t>
            </a:r>
          </a:p>
          <a:p>
            <a:pPr rtl="0" eaLnBrk="1" fontAlgn="t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150 h - Supervision, davon 50 h Einzelsupervision</a:t>
            </a:r>
          </a:p>
          <a:p>
            <a:pPr rtl="0" eaLnBrk="1" fontAlgn="t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900 h - „Freie Spitze“ inhaltlich nicht festgelegt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0000"/>
              </a:solidFill>
              <a:ea typeface="Microsoft YaHei" pitchFamily="2"/>
              <a:cs typeface="Arial" pitchFamily="2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Mittelwert Gesamtkosten ca. 25.000 € </a:t>
            </a:r>
            <a:r>
              <a:rPr lang="de-DE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Wingdings" pitchFamily="18"/>
                <a:ea typeface="Microsoft YaHei" pitchFamily="2"/>
                <a:cs typeface="Arial" pitchFamily="2"/>
              </a:rPr>
              <a:t>aber</a:t>
            </a:r>
            <a:r>
              <a:rPr lang="de-DE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 große Varianz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0000"/>
              </a:solidFill>
              <a:ea typeface="Microsoft YaHei" pitchFamily="2"/>
              <a:cs typeface="Arial" pitchFamily="2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000000"/>
                </a:solidFill>
                <a:ea typeface="Microsoft YaHei" pitchFamily="2"/>
                <a:cs typeface="Arial" pitchFamily="2"/>
                <a:sym typeface="Wingdings" panose="05000000000000000000" pitchFamily="2" charset="2"/>
              </a:rPr>
              <a:t> </a:t>
            </a:r>
            <a:r>
              <a:rPr lang="de-DE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Erhebliche finanzielle und psychosoziale Belastung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1A1CC-BA69-448B-841D-84517A05B7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02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Approbationsordnung erklären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1A1CC-BA69-448B-841D-84517A05B7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14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>
            <a:extLst>
              <a:ext uri="{FF2B5EF4-FFF2-40B4-BE49-F238E27FC236}">
                <a16:creationId xmlns:a16="http://schemas.microsoft.com/office/drawing/2014/main" id="{B119345D-20D8-4A1B-9FED-ECA6316128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>
            <a:extLst>
              <a:ext uri="{FF2B5EF4-FFF2-40B4-BE49-F238E27FC236}">
                <a16:creationId xmlns:a16="http://schemas.microsoft.com/office/drawing/2014/main" id="{E328057A-F3E1-4BB9-B070-1FBD4811F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* X ECTS Punkte in klinischen Fächern </a:t>
            </a:r>
          </a:p>
        </p:txBody>
      </p:sp>
      <p:sp>
        <p:nvSpPr>
          <p:cNvPr id="12292" name="Foliennummernplatzhalter 3">
            <a:extLst>
              <a:ext uri="{FF2B5EF4-FFF2-40B4-BE49-F238E27FC236}">
                <a16:creationId xmlns:a16="http://schemas.microsoft.com/office/drawing/2014/main" id="{0CE3535E-449C-4312-85DF-517EABAC07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1A3933-A29E-453D-90AA-091C262170ED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Bachelor zumindest auf dem Papier Polyvalent </a:t>
            </a:r>
            <a:r>
              <a:rPr lang="de-DE" dirty="0">
                <a:sym typeface="Wingdings" pitchFamily="2" charset="2"/>
              </a:rPr>
              <a:t> Approbationsordnung schränkt die tatsächliche Polyvalenz durch die Verpflichtung alle Praxiseinheiten im klinischen Bereich, wenn man sich die Option zum PT offenhalten will, erheblich ein. </a:t>
            </a:r>
            <a:endParaRPr lang="de-DE" dirty="0"/>
          </a:p>
          <a:p>
            <a:r>
              <a:rPr lang="de-DE" dirty="0"/>
              <a:t>Zielgruppe bedeutet Erwachsene oder Kinder und Jugendliche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1A1CC-BA69-448B-841D-84517A05B7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95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Am 30.09.2032 muss man fertig sein!!</a:t>
            </a:r>
          </a:p>
          <a:p>
            <a:r>
              <a:rPr lang="de-DE" dirty="0"/>
              <a:t>Gilt für alle, die vor 2020 ein Psychologie Studium begonnen haben </a:t>
            </a:r>
          </a:p>
          <a:p>
            <a:endParaRPr lang="de-DE" dirty="0"/>
          </a:p>
          <a:p>
            <a:r>
              <a:rPr lang="de-DE" dirty="0"/>
              <a:t>!!! Unklar, wie lange Institute </a:t>
            </a:r>
            <a:r>
              <a:rPr lang="de-DE" dirty="0" err="1"/>
              <a:t>PiA</a:t>
            </a:r>
            <a:r>
              <a:rPr lang="de-DE" dirty="0"/>
              <a:t>-Plätze anbieten/aufrecht erhalten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Abschlussbewertung des PsychThG durch die </a:t>
            </a:r>
            <a:r>
              <a:rPr lang="de-DE" dirty="0" err="1"/>
              <a:t>PsyFaKo</a:t>
            </a:r>
            <a:endParaRPr lang="de-DE" dirty="0"/>
          </a:p>
          <a:p>
            <a:r>
              <a:rPr lang="de-DE" dirty="0"/>
              <a:t>https://psyfako.org/index.php/2019/11/13/abschlussbewertung-des-psychthg/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1A1CC-BA69-448B-841D-84517A05B7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240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Fachkunde = Therapieverfahren (Tiefenpsychologie, Systemische, Verhaltenstherapie, Psychoanalyse) oder Fachgebiete mit entsprechender Bezeichnung (z.B. Neuropsychologie) &amp; Altersbereich = Erwachsene / Kinder &amp; Jugendliche</a:t>
            </a:r>
          </a:p>
          <a:p>
            <a:endParaRPr lang="de-DE" dirty="0"/>
          </a:p>
          <a:p>
            <a:r>
              <a:rPr lang="de-DE" dirty="0"/>
              <a:t>Warum 5 Jahre? (Argumentation der Bundespsychotherapeutenkammer)</a:t>
            </a:r>
          </a:p>
          <a:p>
            <a:pPr marL="171450" indent="-171450">
              <a:buFontTx/>
              <a:buChar char="-"/>
            </a:pPr>
            <a:r>
              <a:rPr lang="de-DE" dirty="0"/>
              <a:t>Breiterer Indikationsbereich von PT, bei psychischen Erkrankungen die erste Empfehlung, auch bei körperlichen Erkrankungen (z.B. chronischer Schmerz, Diabetes) </a:t>
            </a:r>
          </a:p>
          <a:p>
            <a:pPr marL="171450" indent="-171450">
              <a:buFontTx/>
              <a:buChar char="-"/>
            </a:pPr>
            <a:r>
              <a:rPr lang="de-DE" dirty="0"/>
              <a:t>Ausbildung jetzt dauert im Schnitt fast 4 Jahre Vollzeit </a:t>
            </a:r>
          </a:p>
          <a:p>
            <a:pPr marL="171450" indent="-171450">
              <a:buFontTx/>
              <a:buChar char="-"/>
            </a:pPr>
            <a:r>
              <a:rPr lang="de-DE" dirty="0"/>
              <a:t>Soziodemografischer Wandel </a:t>
            </a:r>
            <a:r>
              <a:rPr lang="de-DE" dirty="0">
                <a:sym typeface="Wingdings" panose="05000000000000000000" pitchFamily="2" charset="2"/>
              </a:rPr>
              <a:t> mehr Bedarf für PT auch bei älteren Menschen und Migranten (weniger Stigmatisierung)</a:t>
            </a:r>
          </a:p>
          <a:p>
            <a:pPr marL="171450" indent="-171450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Leitlinie veraltet (mehr und andere Leistungen als vor 20 Jahren) </a:t>
            </a:r>
          </a:p>
          <a:p>
            <a:pPr marL="171450" indent="-171450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Man arbeitet im Angestellten Verhältnis, ist also praktisch schon Berufsanfänger</a:t>
            </a:r>
          </a:p>
          <a:p>
            <a:pPr marL="171450" indent="-171450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Man soll nach der Weiterbildung alles routiniert, sicher anwenden können</a:t>
            </a:r>
          </a:p>
          <a:p>
            <a:pPr marL="171450" indent="-171450">
              <a:buFontTx/>
              <a:buChar char="-"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r>
              <a:rPr lang="de-DE" dirty="0">
                <a:sym typeface="Wingdings" panose="05000000000000000000" pitchFamily="2" charset="2"/>
              </a:rPr>
              <a:t>Finanzierung der ambulanten Weiterbildung noch nicht geklärt! Finanzielle Belastung wird nicht wegfallen, sondern nur abgeschwächt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1A1CC-BA69-448B-841D-84517A05B7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119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„Neu“: Pharmakologie, Medizin, Berufsethik etc. </a:t>
            </a:r>
          </a:p>
          <a:p>
            <a:endParaRPr lang="de-DE" dirty="0"/>
          </a:p>
          <a:p>
            <a:r>
              <a:rPr lang="de-DE" dirty="0"/>
              <a:t>DGPs Gütesiegel: das gibt es und hat ebenfalls Vorgaben für bestimmte ECTS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1A1CC-BA69-448B-841D-84517A05B7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67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D66FB-7CD8-431D-B124-43192F61E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531E74-AB01-46D2-B3B3-6080B8D85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32B941-D3FE-474E-A709-8EA23409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5E7C-4718-451E-87E1-4EACC4A9D164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3F90E5-6BCC-43A0-92EB-331C52B1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6A2726-A9BB-4D56-ADBD-BF6E4878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C527D9C-74D0-4511-BC9F-0FF843DCF569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C24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97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8BE18-D99F-42AA-86F1-BDF756DA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1FCAA4-0093-487B-A287-06D302261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D68CFF-FB48-4141-B991-58FE7C396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7A91-B2EA-4043-845E-D954700CF043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03CA41-B1F1-484C-8779-B18B044F1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6D3534-DFB6-485B-8783-5597CB006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8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EFF34A5-03FD-45B5-A822-8F5C50F1C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4E80E7E-5461-4183-B3E9-2364D1D04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761552-CC9A-4A2E-96D2-2B6C69BF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2BB5-4464-4789-90D8-AEB229ABE8C9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BEE03F-0D92-49A9-BCA7-89E0A515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315C1F-C292-4023-B95D-60C59652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02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434931-507E-40C7-87CD-88ADB95F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644"/>
            <a:ext cx="10515600" cy="1114218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C8E2EA-1AD7-46FC-B46D-ACF4BF8C2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7964"/>
            <a:ext cx="10515600" cy="445899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8B4DFE-E572-49F0-8874-34F4DEE5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/>
          <a:p>
            <a:fld id="{72F4872A-9A0A-4367-8F15-3C457D865E85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E41E4D-ADFA-4791-8003-A318CAC8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de-DE"/>
              <a:t>Digitale Infoveranstaltung - PsychThG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E72582-8C18-49C2-B5A6-F3638D73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5484"/>
            <a:ext cx="2743200" cy="365125"/>
          </a:xfrm>
        </p:spPr>
        <p:txBody>
          <a:bodyPr/>
          <a:lstStyle/>
          <a:p>
            <a:fld id="{06C1686D-35A0-4728-80FA-9DDF8D4088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68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B9437-77FA-45F7-9853-E3D92A71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A1E6C3-0143-4EE9-8C5E-54D4D8A42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C3824A-2C01-49D6-B45F-707B3AC6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6471804"/>
            <a:ext cx="2743200" cy="365125"/>
          </a:xfrm>
        </p:spPr>
        <p:txBody>
          <a:bodyPr/>
          <a:lstStyle/>
          <a:p>
            <a:fld id="{CD69742C-DB37-48F3-B2DA-8FD7825B9390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21A5AE-BFEB-4FE1-A4B7-85CDADF7E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1805"/>
            <a:ext cx="4114800" cy="365125"/>
          </a:xfrm>
        </p:spPr>
        <p:txBody>
          <a:bodyPr/>
          <a:lstStyle/>
          <a:p>
            <a:r>
              <a:rPr lang="de-DE" dirty="0"/>
              <a:t>Digitale Infoveranstaltung - PsychThG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0BBDEF0-265C-4077-A651-E3110A0A2C91}"/>
              </a:ext>
            </a:extLst>
          </p:cNvPr>
          <p:cNvSpPr txBox="1">
            <a:spLocks/>
          </p:cNvSpPr>
          <p:nvPr userDrawn="1"/>
        </p:nvSpPr>
        <p:spPr>
          <a:xfrm>
            <a:off x="8610600" y="649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C1686D-35A0-4728-80FA-9DDF8D408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499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D0AA0-E570-4E2F-8885-2279BF00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C3774B-6DCA-4C8E-AD98-E1936105B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5987"/>
            <a:ext cx="5181600" cy="3990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9EB527-3EAB-4D26-A98E-183B35DDA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5987"/>
            <a:ext cx="5181600" cy="399097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03A921-1227-436B-B01A-F5F3C3E4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/>
          <a:p>
            <a:fld id="{EBFF133F-F018-439F-9419-EC9F57A5A3F1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C5FC51-4454-4112-AC9F-CCB3B8C7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1805"/>
            <a:ext cx="4114800" cy="365125"/>
          </a:xfrm>
        </p:spPr>
        <p:txBody>
          <a:bodyPr/>
          <a:lstStyle/>
          <a:p>
            <a:r>
              <a:rPr lang="de-DE"/>
              <a:t>Digitale Infoveranstaltung - PsychThG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2060B7-84F5-4079-8622-6F1631F6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1804"/>
            <a:ext cx="2743200" cy="365125"/>
          </a:xfrm>
        </p:spPr>
        <p:txBody>
          <a:bodyPr/>
          <a:lstStyle/>
          <a:p>
            <a:fld id="{06C1686D-35A0-4728-80FA-9DDF8D4088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14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69971-30CA-466B-8B94-5B3EDB239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947CDB-F7B8-47BA-9DAA-167522DD5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23AADE-C2C3-48E2-BB10-B2EB4B2B4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974A9E-E0CA-49F2-ACA7-053629C3F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7661C43-ED00-4C98-B1DB-8C502A9B2B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A833819-09E9-40DB-AD21-7DCD7802F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3C69-FB44-4071-9DA2-BF0507955913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E12671E-B4ED-47E4-9BB8-1A5CF9AA1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AD03EE-C082-467A-9EB4-7006DAD52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43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B997B-4A0A-4FD1-92F0-6350FAB3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3ADC14-D559-4BC7-8102-26F17CF46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9055-052C-4EED-BB22-DD55483F4AB9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BE38E8-67F7-4F01-B434-63D9EBD9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1B5841-4389-4369-8A36-90F29CA4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22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EC4482F-0860-4F78-8613-AE87B15A5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9AF7-D4F9-4E36-9BC6-936574C6A4CA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386400-26F4-499F-9702-5B0D09C6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3C96F0-D6F7-44D8-B2B3-0A3E8D85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41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4514B-898E-497C-B53E-672B3DDD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81A4D1-FB1B-4127-8D59-EB103F901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3CB1C3-6B31-4DA0-A8EF-D60F5ADB4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DB14F5-5DA1-4420-A1A1-B4EBFDC58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D36B-57E3-461B-B8B0-306EDD3DEB7A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2FFF2C-AE3D-4815-8B9A-7C6FE826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0004559-9E51-4EE3-8156-8221B077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44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7D271-96DC-4E87-A451-3B5DF8942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876D8D0-E1EB-4FF7-89AD-99ECA6A56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BB789C-DAF8-4943-BA9E-A4B81247B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60EDA7-B5BE-41A8-AABC-336E51A2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638A-C61B-4D9A-B15B-5FAEA2E47045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484123-87A6-4062-9894-99802E6BF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856351-D792-4197-A4AE-96850387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77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C19BF36-7C12-472B-B1D6-D7BF936F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FC126D-5E53-4BD1-97F8-7F6411796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478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ACFA1D-6263-43E2-8EA8-B0D2F9A9C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70F69-7876-4153-9C18-B4743566FDE1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283A8B-C19A-4E6A-8014-5F03A134E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Digitale Infoveranstaltung - PsychThG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FE8497-A07A-4D50-8C6C-0CDCD6C43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1686D-35A0-4728-80FA-9DDF8D408863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Laptop, Computer, sitzend enthält.&#10;&#10;Automatisch generierte Beschreibung">
            <a:extLst>
              <a:ext uri="{FF2B5EF4-FFF2-40B4-BE49-F238E27FC236}">
                <a16:creationId xmlns:a16="http://schemas.microsoft.com/office/drawing/2014/main" id="{3515A982-FB96-49BD-BFCB-345B1FB59E7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60" y="0"/>
            <a:ext cx="3286539" cy="102704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02CA3B8-E813-4EA8-B945-B0A1D017A13A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C24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0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C577CC-223D-4F20-A841-BBBD9CFB4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8922"/>
            <a:ext cx="9144000" cy="3276917"/>
          </a:xfrm>
        </p:spPr>
        <p:txBody>
          <a:bodyPr>
            <a:normAutofit/>
          </a:bodyPr>
          <a:lstStyle/>
          <a:p>
            <a:r>
              <a:rPr lang="de-DE" dirty="0"/>
              <a:t>Reform des Psychotherapeutengesetzes (PsychThG)</a:t>
            </a:r>
          </a:p>
        </p:txBody>
      </p:sp>
    </p:spTree>
    <p:extLst>
      <p:ext uri="{BB962C8B-B14F-4D97-AF65-F5344CB8AC3E}">
        <p14:creationId xmlns:p14="http://schemas.microsoft.com/office/powerpoint/2010/main" val="1875380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13BFA-8032-4271-8E85-7081BF1E9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der Reform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B49729-379F-4BDD-8C52-4597AF450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021242-6F40-4B19-95C8-DE6BE8CA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C4C6-A85F-49D9-B67A-9F853ACEF416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B1A622-1F73-4ACA-B89B-7353F8F3079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C1686D-35A0-4728-80FA-9DDF8D408863}" type="slidenum">
              <a:rPr lang="de-DE" smtClean="0"/>
              <a:t>10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46C0FC-C36A-494E-9592-C340F5349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</p:spTree>
    <p:extLst>
      <p:ext uri="{BB962C8B-B14F-4D97-AF65-F5344CB8AC3E}">
        <p14:creationId xmlns:p14="http://schemas.microsoft.com/office/powerpoint/2010/main" val="677971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9A78E-9DB1-4DF6-82C0-21C7F5F4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der Reform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448214-ACF0-4D87-985F-04E947DCD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de-DE" b="1" dirty="0"/>
              <a:t>Studium</a:t>
            </a:r>
            <a:r>
              <a:rPr lang="de-DE" dirty="0"/>
              <a:t> </a:t>
            </a:r>
          </a:p>
          <a:p>
            <a:pPr marL="363538" indent="-363538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dirty="0"/>
              <a:t>Polyvalenter Bachelor </a:t>
            </a:r>
            <a:endParaRPr lang="de-DE" dirty="0">
              <a:sym typeface="Wingdings" panose="05000000000000000000" pitchFamily="2" charset="2"/>
            </a:endParaRPr>
          </a:p>
          <a:p>
            <a:pPr marL="363538" indent="-363538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dirty="0">
                <a:sym typeface="Wingdings" panose="05000000000000000000" pitchFamily="2" charset="2"/>
              </a:rPr>
              <a:t>Master Klinische Psychologie &amp; </a:t>
            </a:r>
            <a:r>
              <a:rPr lang="de-DE" b="1" dirty="0">
                <a:sym typeface="Wingdings" panose="05000000000000000000" pitchFamily="2" charset="2"/>
              </a:rPr>
              <a:t>Psychotherapie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KliPPs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pPr marL="363538" indent="-363538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dirty="0">
                <a:sym typeface="Wingdings" panose="05000000000000000000" pitchFamily="2" charset="2"/>
              </a:rPr>
              <a:t>Allgemeine Master Psychologie &amp; Schwerpunkt Master</a:t>
            </a:r>
          </a:p>
          <a:p>
            <a:pPr marL="363538" indent="-363538">
              <a:lnSpc>
                <a:spcPct val="114000"/>
              </a:lnSpc>
              <a:buFont typeface="Symbol" panose="05050102010706020507" pitchFamily="18" charset="2"/>
              <a:buChar char="-"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de-DE" dirty="0">
                <a:sym typeface="Wingdings" panose="05000000000000000000" pitchFamily="2" charset="2"/>
              </a:rPr>
              <a:t>Inhalte des Bachelors und der Masters </a:t>
            </a:r>
            <a:r>
              <a:rPr lang="de-DE" dirty="0" err="1">
                <a:sym typeface="Wingdings" panose="05000000000000000000" pitchFamily="2" charset="2"/>
              </a:rPr>
              <a:t>KliPPs</a:t>
            </a:r>
            <a:r>
              <a:rPr lang="de-DE" dirty="0">
                <a:sym typeface="Wingdings" panose="05000000000000000000" pitchFamily="2" charset="2"/>
              </a:rPr>
              <a:t> regelt die Approbationsordnung </a:t>
            </a:r>
          </a:p>
          <a:p>
            <a:pPr marL="0" indent="0">
              <a:lnSpc>
                <a:spcPct val="114000"/>
              </a:lnSpc>
              <a:buNone/>
            </a:pP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F1EAEDD-E186-4E45-88ED-CCC555FB3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DDA3-7D64-4049-8657-54DEC2B5A44E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00DBB0-0092-4F15-B3F4-CEF52E68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11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1580A0-86DD-4FD7-8723-4905B311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</p:spTree>
    <p:extLst>
      <p:ext uri="{BB962C8B-B14F-4D97-AF65-F5344CB8AC3E}">
        <p14:creationId xmlns:p14="http://schemas.microsoft.com/office/powerpoint/2010/main" val="173619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6E75A-1AAD-47EA-910A-BFF37C1B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der Reform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388C55-0B60-46EA-9724-3CD9621F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Ausbildung</a:t>
            </a:r>
            <a:r>
              <a:rPr lang="de-DE" dirty="0"/>
              <a:t> </a:t>
            </a:r>
          </a:p>
          <a:p>
            <a:pPr marL="363538" indent="-363538">
              <a:buFont typeface="Symbol" panose="05050102010706020507" pitchFamily="18" charset="2"/>
              <a:buChar char="-"/>
            </a:pPr>
            <a:r>
              <a:rPr lang="de-DE" dirty="0"/>
              <a:t>Übergangszeit bis 30.09.2032 </a:t>
            </a:r>
          </a:p>
          <a:p>
            <a:pPr marL="820738" lvl="1" indent="-363538">
              <a:buFont typeface="Symbol" panose="05050102010706020507" pitchFamily="18" charset="2"/>
              <a:buChar char="-"/>
            </a:pPr>
            <a:r>
              <a:rPr lang="de-DE" dirty="0"/>
              <a:t>Zum Stichtag muss die Ausbildung </a:t>
            </a:r>
            <a:r>
              <a:rPr lang="de-DE" u="sng" dirty="0"/>
              <a:t>abgeschlossen</a:t>
            </a:r>
            <a:r>
              <a:rPr lang="de-DE" dirty="0"/>
              <a:t> sein</a:t>
            </a:r>
          </a:p>
          <a:p>
            <a:pPr marL="363538" indent="-363538">
              <a:buFont typeface="Symbol" panose="05050102010706020507" pitchFamily="18" charset="2"/>
              <a:buChar char="-"/>
            </a:pPr>
            <a:r>
              <a:rPr lang="de-DE" dirty="0"/>
              <a:t>Bei Härtefällen Verlängerung um 3 Jahre </a:t>
            </a:r>
          </a:p>
          <a:p>
            <a:pPr marL="363538" indent="-363538">
              <a:buFont typeface="Symbol" panose="05050102010706020507" pitchFamily="18" charset="2"/>
              <a:buChar char="-"/>
            </a:pPr>
            <a:r>
              <a:rPr lang="de-DE" dirty="0"/>
              <a:t>Stationär: min. 1000€ mehr für </a:t>
            </a:r>
            <a:r>
              <a:rPr lang="de-DE" dirty="0" err="1"/>
              <a:t>PiAs</a:t>
            </a:r>
            <a:r>
              <a:rPr lang="de-DE" dirty="0"/>
              <a:t> in PT1</a:t>
            </a:r>
          </a:p>
          <a:p>
            <a:pPr marL="363538" indent="-363538">
              <a:buFont typeface="Symbol" panose="05050102010706020507" pitchFamily="18" charset="2"/>
              <a:buChar char="-"/>
            </a:pPr>
            <a:r>
              <a:rPr lang="de-DE" dirty="0"/>
              <a:t>Ambulant: Ausschüttung von min. 40% der Kassenleistungen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76DDF7B-0FE9-4529-82C4-6A128A11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324D-F6A6-4205-8A99-9FF482C7A6BD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3B735B-129F-4846-9105-57274C7F1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12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4A700F-4068-4E9A-8748-33D72B71A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</p:spTree>
    <p:extLst>
      <p:ext uri="{BB962C8B-B14F-4D97-AF65-F5344CB8AC3E}">
        <p14:creationId xmlns:p14="http://schemas.microsoft.com/office/powerpoint/2010/main" val="2925926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6E75A-1AAD-47EA-910A-BFF37C1B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der Reform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388C55-0B60-46EA-9724-3CD9621F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Weiterbildung</a:t>
            </a:r>
          </a:p>
          <a:p>
            <a:pPr marL="363538" indent="-363538">
              <a:buFont typeface="Symbol" panose="05050102010706020507" pitchFamily="18" charset="2"/>
              <a:buChar char="-"/>
            </a:pPr>
            <a:r>
              <a:rPr lang="de-DE" dirty="0"/>
              <a:t>Dauer 5 Jahre</a:t>
            </a:r>
          </a:p>
          <a:p>
            <a:pPr marL="363538" indent="-363538">
              <a:buFont typeface="Symbol" panose="05050102010706020507" pitchFamily="18" charset="2"/>
              <a:buChar char="-"/>
            </a:pPr>
            <a:r>
              <a:rPr lang="de-DE" dirty="0"/>
              <a:t>Erwerb der Fachkunde</a:t>
            </a:r>
          </a:p>
          <a:p>
            <a:pPr marL="363538" indent="-363538">
              <a:buFont typeface="Symbol" panose="05050102010706020507" pitchFamily="18" charset="2"/>
              <a:buChar char="-"/>
            </a:pPr>
            <a:r>
              <a:rPr lang="de-DE" dirty="0"/>
              <a:t>Stationär: Tarifvergütung nach E13</a:t>
            </a:r>
          </a:p>
          <a:p>
            <a:pPr marL="363538" indent="-363538">
              <a:buFont typeface="Symbol" panose="05050102010706020507" pitchFamily="18" charset="2"/>
              <a:buChar char="-"/>
            </a:pPr>
            <a:r>
              <a:rPr lang="de-DE" dirty="0"/>
              <a:t>Ambulant: Ausschüttung von min. 40% der Kassenleistungen</a:t>
            </a:r>
          </a:p>
          <a:p>
            <a:pPr marL="363538" indent="-363538">
              <a:buFont typeface="Symbol" panose="05050102010706020507" pitchFamily="18" charset="2"/>
              <a:buChar char="-"/>
            </a:pPr>
            <a:r>
              <a:rPr lang="de-DE" dirty="0"/>
              <a:t>Sozialrechtliche Anerkennung &amp; Kassenzulassung </a:t>
            </a:r>
            <a:r>
              <a:rPr lang="de-DE" u="sng" dirty="0"/>
              <a:t>nach</a:t>
            </a:r>
            <a:r>
              <a:rPr lang="de-DE" dirty="0"/>
              <a:t> abgeschlossener Weiterbildung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2DE6674-C182-4E14-829A-3EAE89E7A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C2A7-9722-4B07-B551-D2C896F9AA76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773FE2-9077-47DA-8A5A-97C9485B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13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91B2DF-5229-4A64-96AE-6B12C6A7B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</p:spTree>
    <p:extLst>
      <p:ext uri="{BB962C8B-B14F-4D97-AF65-F5344CB8AC3E}">
        <p14:creationId xmlns:p14="http://schemas.microsoft.com/office/powerpoint/2010/main" val="3913766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A5AC2-CDE3-4DEC-AF67-CD78DFC1D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Approbationsordnung (</a:t>
            </a:r>
            <a:r>
              <a:rPr lang="de-DE" dirty="0" err="1"/>
              <a:t>ApprO</a:t>
            </a:r>
            <a:r>
              <a:rPr lang="de-DE" dirty="0"/>
              <a:t>)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7F48CE8-490D-4AD8-A6F3-4EE1B10E2C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62A4523-3103-4883-8D7C-8E579585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9941-2FF9-47A6-AA6F-85B1127BFC20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2978A6F-5AAB-4BF9-97E6-7EA01318B7E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C1686D-35A0-4728-80FA-9DDF8D408863}" type="slidenum">
              <a:rPr lang="de-DE" smtClean="0"/>
              <a:t>14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DAA0317-C185-4365-89FB-142BE005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</p:spTree>
    <p:extLst>
      <p:ext uri="{BB962C8B-B14F-4D97-AF65-F5344CB8AC3E}">
        <p14:creationId xmlns:p14="http://schemas.microsoft.com/office/powerpoint/2010/main" val="230148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290F0-B959-49F5-B2AD-0ECC9D2D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ApprO</a:t>
            </a:r>
            <a:r>
              <a:rPr lang="de-DE" dirty="0"/>
              <a:t> – Bachelor 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A2C8E71D-00C1-4C20-82AF-3C4136492B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54880"/>
          <a:ext cx="10515601" cy="42041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84502">
                  <a:extLst>
                    <a:ext uri="{9D8B030D-6E8A-4147-A177-3AD203B41FA5}">
                      <a16:colId xmlns:a16="http://schemas.microsoft.com/office/drawing/2014/main" val="3675806084"/>
                    </a:ext>
                  </a:extLst>
                </a:gridCol>
                <a:gridCol w="2331099">
                  <a:extLst>
                    <a:ext uri="{9D8B030D-6E8A-4147-A177-3AD203B41FA5}">
                      <a16:colId xmlns:a16="http://schemas.microsoft.com/office/drawing/2014/main" val="2604783178"/>
                    </a:ext>
                  </a:extLst>
                </a:gridCol>
              </a:tblGrid>
              <a:tr h="382194">
                <a:tc>
                  <a:txBody>
                    <a:bodyPr/>
                    <a:lstStyle/>
                    <a:p>
                      <a:r>
                        <a:rPr lang="de-DE" dirty="0"/>
                        <a:t>Fach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180656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r>
                        <a:rPr lang="de-DE" dirty="0"/>
                        <a:t>Grundlagen der Psychologie: Allg., Diff, Entwicklung, Soziale, Bio, </a:t>
                      </a:r>
                      <a:r>
                        <a:rPr lang="de-DE" dirty="0" err="1"/>
                        <a:t>Neuro</a:t>
                      </a:r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764417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r>
                        <a:rPr lang="de-DE" dirty="0"/>
                        <a:t>Wissenschaftliche Methodenlehre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30073872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Psychologische Diagnostik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64149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r>
                        <a:rPr lang="de-DE" dirty="0"/>
                        <a:t>Grundlagen der Pharmakologie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61218627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r>
                        <a:rPr lang="de-DE" dirty="0"/>
                        <a:t>Störungslehre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056810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Grundlagen der Medizin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239530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r>
                        <a:rPr lang="de-DE" dirty="0"/>
                        <a:t>Allgemeine Verfahrenslehre der Psychotherapie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42839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rehabilitative Konzepte psychotherapeutischen Handelns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252481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r>
                        <a:rPr lang="de-DE" dirty="0"/>
                        <a:t>Berufsethik und Berufsrecht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988793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Grundlagen der Pädagogik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182404"/>
                  </a:ext>
                </a:extLst>
              </a:tr>
            </a:tbl>
          </a:graphicData>
        </a:graphic>
      </p:graphicFrame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ABEF382-E4D7-4337-A899-1F7FEBA8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7FCF-6158-4726-A01B-811F578BCBE9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C0C89C-695E-436B-815D-AF36273B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15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42B58EE-2C32-49F9-A3A9-EA42CF3F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</p:spTree>
    <p:extLst>
      <p:ext uri="{BB962C8B-B14F-4D97-AF65-F5344CB8AC3E}">
        <p14:creationId xmlns:p14="http://schemas.microsoft.com/office/powerpoint/2010/main" val="1479665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290F0-B959-49F5-B2AD-0ECC9D2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475"/>
            <a:ext cx="10515600" cy="1114218"/>
          </a:xfrm>
        </p:spPr>
        <p:txBody>
          <a:bodyPr/>
          <a:lstStyle/>
          <a:p>
            <a:r>
              <a:rPr lang="de-DE" dirty="0" err="1"/>
              <a:t>ApprO</a:t>
            </a:r>
            <a:r>
              <a:rPr lang="de-DE" dirty="0"/>
              <a:t> – Bachelor  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A2C8E71D-00C1-4C20-82AF-3C4136492B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54880"/>
          <a:ext cx="10515600" cy="267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84502">
                  <a:extLst>
                    <a:ext uri="{9D8B030D-6E8A-4147-A177-3AD203B41FA5}">
                      <a16:colId xmlns:a16="http://schemas.microsoft.com/office/drawing/2014/main" val="3675806084"/>
                    </a:ext>
                  </a:extLst>
                </a:gridCol>
                <a:gridCol w="2331098">
                  <a:extLst>
                    <a:ext uri="{9D8B030D-6E8A-4147-A177-3AD203B41FA5}">
                      <a16:colId xmlns:a16="http://schemas.microsoft.com/office/drawing/2014/main" val="2604783178"/>
                    </a:ext>
                  </a:extLst>
                </a:gridCol>
              </a:tblGrid>
              <a:tr h="382194">
                <a:tc>
                  <a:txBody>
                    <a:bodyPr/>
                    <a:lstStyle/>
                    <a:p>
                      <a:r>
                        <a:rPr lang="de-DE" dirty="0"/>
                        <a:t>Fach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180656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Forschungsorientiertes Praktikum 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675444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Orientierungspraktikum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177608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BQT 1 – Einstieg in die Praxis der Psychotherapie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444088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Bachelorarbeit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599303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Noch freie ECTS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083294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/>
                        <a:t>Gesamt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113</a:t>
                      </a:r>
                      <a:r>
                        <a:rPr lang="de-DE" b="0" dirty="0"/>
                        <a:t>/180</a:t>
                      </a:r>
                      <a:endParaRPr lang="de-DE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16535445"/>
                  </a:ext>
                </a:extLst>
              </a:tr>
            </a:tbl>
          </a:graphicData>
        </a:graphic>
      </p:graphicFrame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63B5671-E67F-4A58-8E03-5397ACD1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2D2F-DE91-4511-B8D0-3BC4B52CB965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7DD9B5-358F-46A3-936D-FEBEA04A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16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D90FD9-55A3-4866-A06B-D1D95C0F5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</p:spTree>
    <p:extLst>
      <p:ext uri="{BB962C8B-B14F-4D97-AF65-F5344CB8AC3E}">
        <p14:creationId xmlns:p14="http://schemas.microsoft.com/office/powerpoint/2010/main" val="570320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290F0-B959-49F5-B2AD-0ECC9D2D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905"/>
            <a:ext cx="10515600" cy="1114218"/>
          </a:xfrm>
        </p:spPr>
        <p:txBody>
          <a:bodyPr/>
          <a:lstStyle/>
          <a:p>
            <a:r>
              <a:rPr lang="de-DE" dirty="0" err="1"/>
              <a:t>ApprO</a:t>
            </a:r>
            <a:r>
              <a:rPr lang="de-DE" dirty="0"/>
              <a:t> – Master  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A2C8E71D-00C1-4C20-82AF-3C4136492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261165"/>
              </p:ext>
            </p:extLst>
          </p:nvPr>
        </p:nvGraphicFramePr>
        <p:xfrm>
          <a:off x="838200" y="1000627"/>
          <a:ext cx="10515600" cy="53507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84502">
                  <a:extLst>
                    <a:ext uri="{9D8B030D-6E8A-4147-A177-3AD203B41FA5}">
                      <a16:colId xmlns:a16="http://schemas.microsoft.com/office/drawing/2014/main" val="3675806084"/>
                    </a:ext>
                  </a:extLst>
                </a:gridCol>
                <a:gridCol w="2331098">
                  <a:extLst>
                    <a:ext uri="{9D8B030D-6E8A-4147-A177-3AD203B41FA5}">
                      <a16:colId xmlns:a16="http://schemas.microsoft.com/office/drawing/2014/main" val="2604783178"/>
                    </a:ext>
                  </a:extLst>
                </a:gridCol>
              </a:tblGrid>
              <a:tr h="382194">
                <a:tc>
                  <a:txBody>
                    <a:bodyPr/>
                    <a:lstStyle/>
                    <a:p>
                      <a:r>
                        <a:rPr lang="de-DE" dirty="0"/>
                        <a:t>Fach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180656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r>
                        <a:rPr lang="de-DE" dirty="0"/>
                        <a:t>Wissenschaftliche Vertiefung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764417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r>
                        <a:rPr lang="de-DE" dirty="0"/>
                        <a:t>Vertiefte psychologische Diagnostik u. Begutachtung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30073872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r>
                        <a:rPr lang="de-DE" dirty="0"/>
                        <a:t>Vertiefung Forschungsmethoden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64149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r>
                        <a:rPr lang="de-DE" dirty="0"/>
                        <a:t>Spezielle Störungs- und Verfahrenslehre Psychotherapie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61218627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Angewandte Psychotherapie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239530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Dokumentation, Evaluation u. Organisation psychotherapeutischer Behandlungen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061720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Selbstreflexion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559649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r>
                        <a:rPr lang="de-DE" dirty="0"/>
                        <a:t>Forschungsorientiertes Praktikum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7157182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r>
                        <a:rPr lang="de-DE" dirty="0"/>
                        <a:t>BQT 2: KJP + PP + nach Wahl der 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42839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BQT 3: Stationär 450 h + Ambulant 150 h </a:t>
                      </a:r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252481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r>
                        <a:rPr lang="de-DE" dirty="0"/>
                        <a:t>Masterarbeit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149361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/>
                        <a:t>Noch freie ECTS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11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434321"/>
                  </a:ext>
                </a:extLst>
              </a:tr>
              <a:tr h="382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/>
                        <a:t>Gesamt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107</a:t>
                      </a:r>
                      <a:r>
                        <a:rPr lang="de-DE" b="0" dirty="0"/>
                        <a:t>/120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182404"/>
                  </a:ext>
                </a:extLst>
              </a:tr>
            </a:tbl>
          </a:graphicData>
        </a:graphic>
      </p:graphicFrame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B493A05-6613-4481-BEC8-38D976F06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615B-ED5E-4B52-B129-3B9CF6862FEB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315AB43-93D2-4057-B75C-54F13B28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17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3CB591C-8D2D-4E60-A082-CE53E8B3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</p:spTree>
    <p:extLst>
      <p:ext uri="{BB962C8B-B14F-4D97-AF65-F5344CB8AC3E}">
        <p14:creationId xmlns:p14="http://schemas.microsoft.com/office/powerpoint/2010/main" val="4133720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179F7E-9C19-427C-9233-81AE89226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Weiterbildung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51A012-3FFF-4F6A-8791-B3148FE54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Anhand der Musterweiterbildungsordnung (MWBO)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2C6482-D185-4960-BB84-6D5AFA14F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C501-7199-49C7-9902-56CFC9ACB9D7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5647A7-5E83-45A8-9FA9-BD4E8A3F663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C1686D-35A0-4728-80FA-9DDF8D408863}" type="slidenum">
              <a:rPr lang="de-DE" smtClean="0"/>
              <a:t>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927A24-7C73-411A-8405-839B093F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</p:spTree>
    <p:extLst>
      <p:ext uri="{BB962C8B-B14F-4D97-AF65-F5344CB8AC3E}">
        <p14:creationId xmlns:p14="http://schemas.microsoft.com/office/powerpoint/2010/main" val="1710109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792CE-7AE9-4FB4-8304-6DFC868D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Weiterbildung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12672C10-AE18-4EBB-89B1-0E715A631C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974968"/>
              </p:ext>
            </p:extLst>
          </p:nvPr>
        </p:nvGraphicFramePr>
        <p:xfrm>
          <a:off x="838200" y="1717675"/>
          <a:ext cx="10515597" cy="3353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60727643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62559564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43897472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de-DE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</a:rPr>
                        <a:t>Altes System (Ausbildung)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</a:rPr>
                        <a:t>Neues System (Weiterbildung)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2949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</a:rPr>
                        <a:t>Dauer in Vollzeit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</a:rPr>
                        <a:t>3 Jahre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</a:rPr>
                        <a:t>5 Jahre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306878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</a:rPr>
                        <a:t>Tätigkeit in der Ambulanz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</a:rPr>
                        <a:t>600 h in 1,5 Jahren (400h/Jahr)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</a:rPr>
                        <a:t>1600 h in 2 Jahren (800/Jahr)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54706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</a:rPr>
                        <a:t>Tätigkeit außerhalb der Ambulanz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</a:rPr>
                        <a:t>1,5 Jahre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</a:rPr>
                        <a:t>3 Jahre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671665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</a:rPr>
                        <a:t>Supervision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</a:rPr>
                        <a:t>150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</a:rPr>
                        <a:t>200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6591822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</a:rPr>
                        <a:t>Theorie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600 Stunden (§ 3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PsychTh-APrV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)</a:t>
                      </a:r>
                      <a:b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200 Stunden pro Jahr Weiterbildung</a:t>
                      </a:r>
                      <a:b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300 Stunden / Ambulanzzeit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400 Stunden</a:t>
                      </a:r>
                      <a:b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80 Stunden pro Jahr Weiterbildung </a:t>
                      </a:r>
                      <a:b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160 Stunden / Ambulanzzeit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8079308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7796CA-C66F-40B1-84FE-7986854C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672A-381E-4E6D-A9EF-E19922B3BD5B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00A826-EF1C-4651-8353-FEBA708A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127A913-E1C4-4994-A9EB-A1D89131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6385EC2-A394-4FCC-A562-5946F84C6CFB}"/>
              </a:ext>
            </a:extLst>
          </p:cNvPr>
          <p:cNvSpPr txBox="1">
            <a:spLocks/>
          </p:cNvSpPr>
          <p:nvPr/>
        </p:nvSpPr>
        <p:spPr>
          <a:xfrm>
            <a:off x="838197" y="5436066"/>
            <a:ext cx="10515600" cy="689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Kosten der Weiterbildung sind unklar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168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E4C94-87AB-4DAC-9EC3-F787017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F40140-687D-47F2-AC28-4D691F92C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3538" indent="-363538">
              <a:buFont typeface="Symbol" panose="05050102010706020507" pitchFamily="18" charset="2"/>
              <a:buChar char="-"/>
            </a:pPr>
            <a:r>
              <a:rPr lang="de-DE" dirty="0"/>
              <a:t>Der Weg zur Reform </a:t>
            </a:r>
          </a:p>
          <a:p>
            <a:pPr marL="363538" indent="-363538">
              <a:buFont typeface="Symbol" panose="05050102010706020507" pitchFamily="18" charset="2"/>
              <a:buChar char="-"/>
            </a:pPr>
            <a:r>
              <a:rPr lang="de-DE" dirty="0"/>
              <a:t>Aktueller Stand</a:t>
            </a:r>
          </a:p>
          <a:p>
            <a:pPr marL="363538" indent="-363538">
              <a:buFont typeface="Symbol" panose="05050102010706020507" pitchFamily="18" charset="2"/>
              <a:buChar char="-"/>
            </a:pPr>
            <a:r>
              <a:rPr lang="de-DE" dirty="0"/>
              <a:t>Inhalte der Reform</a:t>
            </a:r>
          </a:p>
          <a:p>
            <a:pPr marL="363538" indent="-363538">
              <a:buFont typeface="Symbol" panose="05050102010706020507" pitchFamily="18" charset="2"/>
              <a:buChar char="-"/>
            </a:pPr>
            <a:r>
              <a:rPr lang="de-DE" dirty="0"/>
              <a:t>Inhalte der Approbationsordnung</a:t>
            </a:r>
          </a:p>
          <a:p>
            <a:pPr marL="363538" indent="-363538">
              <a:buFont typeface="Symbol" panose="05050102010706020507" pitchFamily="18" charset="2"/>
              <a:buChar char="-"/>
            </a:pPr>
            <a:r>
              <a:rPr lang="de-DE" dirty="0">
                <a:sym typeface="Wingdings" panose="05000000000000000000" pitchFamily="2" charset="2"/>
              </a:rPr>
              <a:t>Weiterbildung </a:t>
            </a:r>
          </a:p>
          <a:p>
            <a:pPr marL="363538" indent="-363538">
              <a:buFont typeface="Symbol" panose="05050102010706020507" pitchFamily="18" charset="2"/>
              <a:buChar char="-"/>
            </a:pPr>
            <a:r>
              <a:rPr lang="de-DE" dirty="0"/>
              <a:t>Bedeutung für aktuelle &amp; kommende Studierende</a:t>
            </a:r>
          </a:p>
          <a:p>
            <a:pPr marL="363538" indent="-363538">
              <a:buFont typeface="Symbol" panose="05050102010706020507" pitchFamily="18" charset="2"/>
              <a:buChar char="-"/>
            </a:pPr>
            <a:r>
              <a:rPr lang="de-DE" dirty="0"/>
              <a:t>Fragen</a:t>
            </a:r>
          </a:p>
          <a:p>
            <a:pPr marL="363538" indent="-363538">
              <a:buFont typeface="Symbol" panose="05050102010706020507" pitchFamily="18" charset="2"/>
              <a:buChar char="-"/>
            </a:pPr>
            <a:r>
              <a:rPr lang="de-DE" dirty="0"/>
              <a:t>Was könnt ihr tun?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6FFF863-2C63-4FEF-AB6D-E35843E5E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540C-B331-4794-8BF3-CC5FA36BA2ED}" type="datetime2">
              <a:rPr lang="de-DE" smtClean="0"/>
              <a:t>Donnerstag, 28. Mai 2020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07F66C-DB52-4145-9363-39D9580E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8CD550-F519-4456-9E67-CE407DE1D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</p:spTree>
    <p:extLst>
      <p:ext uri="{BB962C8B-B14F-4D97-AF65-F5344CB8AC3E}">
        <p14:creationId xmlns:p14="http://schemas.microsoft.com/office/powerpoint/2010/main" val="3809173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F6297-05EF-42AA-A2C8-FCC625FFA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Weiterbildung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DB6AE1-4715-425F-8A3A-668885EA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622A-F81D-4633-A0F3-02FFDBCCEA97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6DFBF6-3199-4501-B50E-2D62773D1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3516D4-BDD3-4E89-B927-7354627F1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7EA5C5FE-4B3F-4C0B-8936-7C5C703ED9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209337"/>
              </p:ext>
            </p:extLst>
          </p:nvPr>
        </p:nvGraphicFramePr>
        <p:xfrm>
          <a:off x="838199" y="1531862"/>
          <a:ext cx="10515599" cy="4606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7263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F39D5-2750-4440-9DB0-600E56B6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heißt das jetzt alles für euch?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0786EF-58C9-4A27-85CE-992E0046D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C4F81E-5D5A-4C46-8851-04BDAC36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3918-FBA1-46D8-B437-382B8D75B83B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4D8FBF-CD82-4BFE-824B-94BE1599FA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C1686D-35A0-4728-80FA-9DDF8D408863}" type="slidenum">
              <a:rPr lang="de-DE" smtClean="0"/>
              <a:t>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6D4C8B-CD43-4B25-9715-DBB057364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</p:spTree>
    <p:extLst>
      <p:ext uri="{BB962C8B-B14F-4D97-AF65-F5344CB8AC3E}">
        <p14:creationId xmlns:p14="http://schemas.microsoft.com/office/powerpoint/2010/main" val="2154124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A66E4-6969-4855-8BF1-2CFFCCDBD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Bedeutung für aktuelle Studis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0684C9-6C1C-41BF-9B35-C1E15FC2F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Font typeface="Symbol" panose="05050102010706020507" pitchFamily="18" charset="2"/>
              <a:buChar char="-"/>
            </a:pPr>
            <a:r>
              <a:rPr lang="de-DE" dirty="0"/>
              <a:t>Bis 2032 Zeit Ausbildungsweg nach altem System abschließen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oder</a:t>
            </a:r>
          </a:p>
          <a:p>
            <a:pPr marL="0" indent="0">
              <a:buNone/>
            </a:pPr>
            <a:endParaRPr lang="de-DE" dirty="0"/>
          </a:p>
          <a:p>
            <a:pPr marL="363538" indent="-363538">
              <a:buFont typeface="Symbol" panose="05050102010706020507" pitchFamily="18" charset="2"/>
              <a:buChar char="-"/>
            </a:pPr>
            <a:r>
              <a:rPr lang="de-DE" dirty="0"/>
              <a:t>Nachqualifizierungsmöglichkeiten nutzen, um in den „neuen“ Master zu kommen </a:t>
            </a:r>
            <a:r>
              <a:rPr lang="de-DE" dirty="0">
                <a:sym typeface="Wingdings" panose="05000000000000000000" pitchFamily="2" charset="2"/>
              </a:rPr>
              <a:t> UNKLAR, ob diese Möglichkeiten finanziert und angeboten werden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			 Wichtig: Informiert euch bei euren Unis!!!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94D9E6-1ADD-4859-9055-23FE0F82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3365-9FCD-4393-AFD5-F85C36A418D7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3F9E59-B987-4C99-91A7-BAF104F4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7B258F-763C-4BBF-BB9C-A04EF0A2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</p:spTree>
    <p:extLst>
      <p:ext uri="{BB962C8B-B14F-4D97-AF65-F5344CB8AC3E}">
        <p14:creationId xmlns:p14="http://schemas.microsoft.com/office/powerpoint/2010/main" val="3000079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1F71E-AB80-40A7-B596-F3A986FD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Bedeutung für kommende Studis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E0B64-85ED-4FD5-9338-C6D76007C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/>
              <a:t>Für die Option Psychotherapeutin/Psychotherapeut zu werden</a:t>
            </a:r>
          </a:p>
          <a:p>
            <a:pPr marL="0" indent="0">
              <a:buNone/>
            </a:pPr>
            <a:endParaRPr lang="de-DE" dirty="0"/>
          </a:p>
          <a:p>
            <a:pPr marL="363538" indent="-363538">
              <a:buFont typeface="Symbol" panose="05050102010706020507" pitchFamily="18" charset="2"/>
              <a:buChar char="-"/>
            </a:pPr>
            <a:r>
              <a:rPr lang="de-DE" dirty="0"/>
              <a:t>Ab </a:t>
            </a:r>
            <a:r>
              <a:rPr lang="de-DE" dirty="0" err="1"/>
              <a:t>WiSe</a:t>
            </a:r>
            <a:r>
              <a:rPr lang="de-DE" dirty="0"/>
              <a:t> 2020/2021 Psychologie-Bachelor wählen, der mit der neuen Approbationsordnung konform ist</a:t>
            </a:r>
          </a:p>
          <a:p>
            <a:pPr marL="539750" indent="-539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Über Websites &amp; Modulhandbücher der Unis informieren</a:t>
            </a:r>
          </a:p>
          <a:p>
            <a:pPr marL="539750" indent="-539750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i="1" dirty="0">
                <a:sym typeface="Wingdings" panose="05000000000000000000" pitchFamily="2" charset="2"/>
              </a:rPr>
              <a:t>Generell</a:t>
            </a:r>
            <a:endParaRPr lang="de-DE" dirty="0">
              <a:sym typeface="Wingdings" panose="05000000000000000000" pitchFamily="2" charset="2"/>
            </a:endParaRPr>
          </a:p>
          <a:p>
            <a:pPr marL="363538" indent="-363538">
              <a:buFont typeface="Symbol" panose="05050102010706020507" pitchFamily="18" charset="2"/>
              <a:buChar char="-"/>
            </a:pPr>
            <a:r>
              <a:rPr lang="de-DE" dirty="0">
                <a:sym typeface="Wingdings" panose="05000000000000000000" pitchFamily="2" charset="2"/>
              </a:rPr>
              <a:t>Mit Anwendungsbereichen der Psychologie auseinandersetzen </a:t>
            </a:r>
          </a:p>
          <a:p>
            <a:pPr>
              <a:buFont typeface="Wingdings" panose="05000000000000000000" pitchFamily="2" charset="2"/>
              <a:buChar char="à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E31620-1FC0-423A-8ABB-9FE554B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C4C9-673E-4694-9882-7531A7CECD92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16458-CBC9-444A-A33B-03F62862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8FFD92-1C61-494D-9519-8B6633335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</p:spTree>
    <p:extLst>
      <p:ext uri="{BB962C8B-B14F-4D97-AF65-F5344CB8AC3E}">
        <p14:creationId xmlns:p14="http://schemas.microsoft.com/office/powerpoint/2010/main" val="1260584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4CC8CD5-F1E4-4F48-8405-B7051156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denn jetzt besser?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D48A947-5B1F-4510-87FB-09AF0759D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75883"/>
          </a:xfrm>
        </p:spPr>
        <p:txBody>
          <a:bodyPr/>
          <a:lstStyle/>
          <a:p>
            <a:r>
              <a:rPr lang="de-DE" dirty="0"/>
              <a:t>„Altes“ System (PsychThG 1999)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61F43F7B-482E-4FB2-9A2B-CCD591FC2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733"/>
            <a:ext cx="5157787" cy="386593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de-DE" sz="2400" dirty="0"/>
              <a:t>„Ablaufdatum“</a:t>
            </a:r>
          </a:p>
          <a:p>
            <a:pPr>
              <a:buFontTx/>
              <a:buChar char="-"/>
            </a:pPr>
            <a:r>
              <a:rPr lang="de-DE" sz="2400" dirty="0"/>
              <a:t>Bekannte Probleme (kein sozialrechtlicher Status, kein Urlaubsanspruch etc.)</a:t>
            </a:r>
          </a:p>
          <a:p>
            <a:pPr>
              <a:buFontTx/>
              <a:buChar char="-"/>
            </a:pPr>
            <a:r>
              <a:rPr lang="de-DE" sz="2400" dirty="0"/>
              <a:t>Unklar, wie lange Institutsplätze angeboten werden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+ Master sind breiter aufgestellt, bieten mehr Chancen</a:t>
            </a:r>
          </a:p>
          <a:p>
            <a:pPr marL="0" indent="0">
              <a:buNone/>
            </a:pPr>
            <a:r>
              <a:rPr lang="de-DE" sz="2400" dirty="0"/>
              <a:t>+ Ausbildung in Teilzeit möglich</a:t>
            </a:r>
          </a:p>
          <a:p>
            <a:pPr marL="0" indent="0">
              <a:buNone/>
            </a:pPr>
            <a:r>
              <a:rPr lang="de-DE" sz="2400" dirty="0"/>
              <a:t>+ Bekanntes und (mit Ausnahmen) bewährtes System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30503D7-0537-4070-ADD2-0ABB89EEF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75883"/>
          </a:xfrm>
        </p:spPr>
        <p:txBody>
          <a:bodyPr/>
          <a:lstStyle/>
          <a:p>
            <a:r>
              <a:rPr lang="de-DE" dirty="0"/>
              <a:t>„Neues“ System (PsychThG 2019)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F25A8D34-4DA0-42B0-8D81-C3C4CF942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733"/>
            <a:ext cx="5183188" cy="386593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de-DE" sz="2400" dirty="0"/>
              <a:t>Finanzierung &amp; Studierbarkeit der neuen Studiengänge größtenteils unklar</a:t>
            </a:r>
          </a:p>
          <a:p>
            <a:pPr>
              <a:buFontTx/>
              <a:buChar char="-"/>
            </a:pPr>
            <a:r>
              <a:rPr lang="de-DE" sz="2400" dirty="0"/>
              <a:t>Übertrittsmöglichkeiten unklar</a:t>
            </a:r>
          </a:p>
          <a:p>
            <a:pPr>
              <a:buFontTx/>
              <a:buChar char="-"/>
            </a:pPr>
            <a:r>
              <a:rPr lang="de-DE" sz="2400" dirty="0"/>
              <a:t>Begrenzte Plätze für Psychotherapie-Master (= vermutlich hoher NC)</a:t>
            </a:r>
          </a:p>
          <a:p>
            <a:pPr>
              <a:buFontTx/>
              <a:buChar char="-"/>
            </a:pPr>
            <a:r>
              <a:rPr lang="de-DE" sz="2400" dirty="0"/>
              <a:t>Weiterbildung dauert länger</a:t>
            </a:r>
          </a:p>
          <a:p>
            <a:pPr>
              <a:buFontTx/>
              <a:buChar char="-"/>
            </a:pPr>
            <a:r>
              <a:rPr lang="de-DE" sz="2400" dirty="0"/>
              <a:t>Sonst </a:t>
            </a:r>
            <a:r>
              <a:rPr lang="de-DE" sz="2400" u="sng" dirty="0"/>
              <a:t>viele Unklarheiten</a:t>
            </a:r>
            <a:r>
              <a:rPr lang="de-DE" sz="2400" dirty="0"/>
              <a:t> bzgl. Weiterbildung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+ Besser Bedingungen in der Weiterbildung</a:t>
            </a:r>
          </a:p>
          <a:p>
            <a:pPr marL="0" indent="0">
              <a:buNone/>
            </a:pPr>
            <a:r>
              <a:rPr lang="de-DE" sz="2400" dirty="0"/>
              <a:t>+ kein Zeitdruck für Abschluss 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B88C7A-D40F-403C-B4A5-5DC6D0C3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872A-9A0A-4367-8F15-3C457D865E85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B43478-C7C2-490D-AFB1-98D56783C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DB90B0-D110-4EBD-857A-833DBF71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883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907A331-F762-417B-AAB6-6DBF91F6E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Jetzt zu euren Fragen!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C5E9E13-BF33-478C-85E7-141E2FA31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Schreibt eure Frage in den Chat und wir beantworten sie!</a:t>
            </a:r>
          </a:p>
          <a:p>
            <a:r>
              <a:rPr lang="de-DE" dirty="0"/>
              <a:t>Für Rückfragen oder sonstige Meldungen schreibt euren Namen in den Chat und wir „rufen euch auf“!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4F335C-82BE-4716-9236-AF2DC2F8B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A68A-528A-43AA-BF57-7B8A4458A5F5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960FDE-6B08-45F1-875C-99AF1FE39D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C1686D-35A0-4728-80FA-9DDF8D408863}" type="slidenum">
              <a:rPr lang="de-DE" smtClean="0"/>
              <a:t>25</a:t>
            </a:fld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83AB00F-F962-40A4-A929-0055B47B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</p:spTree>
    <p:extLst>
      <p:ext uri="{BB962C8B-B14F-4D97-AF65-F5344CB8AC3E}">
        <p14:creationId xmlns:p14="http://schemas.microsoft.com/office/powerpoint/2010/main" val="943475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E68AD-478E-4CB5-9091-CA873A36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könnt ihr tun?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C6FDF4-EEF3-4FF7-8B44-C34DB946D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/>
              <a:t>Vernetzung bundesweit </a:t>
            </a:r>
          </a:p>
          <a:p>
            <a:pPr>
              <a:buFontTx/>
              <a:buChar char="-"/>
            </a:pPr>
            <a:r>
              <a:rPr lang="de-DE" dirty="0"/>
              <a:t>Gespräch auf Uni-Ebene</a:t>
            </a:r>
          </a:p>
          <a:p>
            <a:pPr lvl="1">
              <a:buFontTx/>
              <a:buChar char="-"/>
            </a:pPr>
            <a:r>
              <a:rPr lang="de-DE" dirty="0"/>
              <a:t>Fach</a:t>
            </a:r>
          </a:p>
          <a:p>
            <a:pPr lvl="1">
              <a:buFontTx/>
              <a:buChar char="-"/>
            </a:pPr>
            <a:r>
              <a:rPr lang="de-DE" dirty="0"/>
              <a:t>Hochschulleitung</a:t>
            </a:r>
          </a:p>
          <a:p>
            <a:pPr>
              <a:buFontTx/>
              <a:buChar char="-"/>
            </a:pPr>
            <a:r>
              <a:rPr lang="de-DE" dirty="0"/>
              <a:t>Schreiben an Landesministerium für Wissenschaft, Weiterbildung und Kultur bezüglich der Finanzierung der Studiengänge</a:t>
            </a:r>
          </a:p>
          <a:p>
            <a:pPr>
              <a:buFontTx/>
              <a:buChar char="-"/>
            </a:pPr>
            <a:r>
              <a:rPr lang="de-DE" dirty="0"/>
              <a:t>Protest-Aktionen?</a:t>
            </a:r>
          </a:p>
          <a:p>
            <a:pPr>
              <a:buFontTx/>
              <a:buChar char="-"/>
            </a:pPr>
            <a:r>
              <a:rPr lang="de-DE" dirty="0"/>
              <a:t>Infoveranstaltungen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AEABFE1-0BD3-445C-8290-7A5E4ECB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115A-C357-4550-BCEE-D6A1CD1E6509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ED9F78-B48D-4A04-989D-E8671ED8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FD1CFE-83B7-464C-957F-7AB4D9A90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</p:spTree>
    <p:extLst>
      <p:ext uri="{BB962C8B-B14F-4D97-AF65-F5344CB8AC3E}">
        <p14:creationId xmlns:p14="http://schemas.microsoft.com/office/powerpoint/2010/main" val="950965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C9402D0-6D85-480B-9894-9DA4CFD7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 für eure Aufmerksamkeit!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37899D-A1CC-4E98-A255-1CCD358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96F3-1F45-4124-B888-C26D3506E627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AC2080-A4F0-46AF-979C-62260CC71E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C1686D-35A0-4728-80FA-9DDF8D408863}" type="slidenum">
              <a:rPr lang="de-DE" smtClean="0"/>
              <a:t>27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1C0BD5-7E88-40F5-87FE-2593BFA2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</p:spTree>
    <p:extLst>
      <p:ext uri="{BB962C8B-B14F-4D97-AF65-F5344CB8AC3E}">
        <p14:creationId xmlns:p14="http://schemas.microsoft.com/office/powerpoint/2010/main" val="350823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5272C2-AD33-45A6-AE11-DE733CE7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Weg zur Reform 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DF6E74A-C804-47D5-B498-93656EEFD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93697F-3011-496C-9B32-D0CC5D3C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DF53-618A-4987-ABB2-07219CFCCC48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8835E4-B2E4-453F-88D8-3BD057BF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DE897E-2CBC-45CB-AA35-0D8CF522CFC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C1686D-35A0-4728-80FA-9DDF8D408863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32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30852-65D4-4042-B6D6-5F325637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Weg zur Reform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13A0DB-B67E-408A-9D39-BFED21E43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/>
              <a:t>1999: Erstes Psychotherapeutengesetz (PsychThG)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sym typeface="Wingdings" pitchFamily="2" charset="2"/>
              </a:rPr>
              <a:t> Prekäre Situation in der Ausbildung festgeschrieben </a:t>
            </a:r>
            <a:endParaRPr lang="de-DE" dirty="0"/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2009: Umfassendes Forschungsgutachten durch Bundesministerium für Gesundheit (BMG) in Auftrag gegeben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sym typeface="Wingdings" panose="05000000000000000000" pitchFamily="2" charset="2"/>
              </a:rPr>
              <a:t> Seit dem wurde Reform/Novellierung des PsychThG angestrebt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D3CF70F-7971-4674-A8AB-9298EA4A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BAE0-1B6B-4A7A-BCBC-DD72793D956D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95583D-4330-440D-820C-47FEA2E6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A24EE0-97FC-4E33-B949-E31371D8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</p:spTree>
    <p:extLst>
      <p:ext uri="{BB962C8B-B14F-4D97-AF65-F5344CB8AC3E}">
        <p14:creationId xmlns:p14="http://schemas.microsoft.com/office/powerpoint/2010/main" val="51451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904B4-DB0A-4771-8681-FA93B5E1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Weg zur Reform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C307E7-695C-446E-B509-E49B4173E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/>
              <a:t>Prekäre Ausbildungsbedingungen:</a:t>
            </a:r>
          </a:p>
          <a:p>
            <a:pPr marL="363538" indent="-363538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de-DE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1.800 h Praktische Tätigkeiten gering/gar nicht vergütet</a:t>
            </a:r>
          </a:p>
          <a:p>
            <a:pPr marL="363538" indent="-363538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de-DE" dirty="0" err="1">
                <a:solidFill>
                  <a:srgbClr val="000000"/>
                </a:solidFill>
                <a:ea typeface="Microsoft YaHei" pitchFamily="2"/>
                <a:cs typeface="Arial" pitchFamily="2"/>
              </a:rPr>
              <a:t>PiA</a:t>
            </a:r>
            <a:r>
              <a:rPr lang="de-DE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 übernehmen ambulante psychotherapeutische Versorgung + viel Verantwortung </a:t>
            </a:r>
          </a:p>
          <a:p>
            <a:pPr marL="363538" indent="-363538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de-DE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Kein arbeits- und sozialrechtlicher Status</a:t>
            </a:r>
          </a:p>
          <a:p>
            <a:pPr marL="363538" indent="-363538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de-DE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Mitbestimmungsmöglichkeiten innerhalb der Institute fehlen/keine Beschwerdeinstanzen</a:t>
            </a:r>
          </a:p>
          <a:p>
            <a:pPr marL="363538" indent="-363538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de-DE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Keine einheitlichen Regelungen für Urlaub, Mutterschutz etc. </a:t>
            </a:r>
          </a:p>
          <a:p>
            <a:pPr marL="0" indent="0">
              <a:buNone/>
              <a:defRPr/>
            </a:pPr>
            <a:endParaRPr lang="de-DE" dirty="0">
              <a:solidFill>
                <a:srgbClr val="000000"/>
              </a:solidFill>
              <a:ea typeface="Microsoft YaHei" pitchFamily="2"/>
              <a:cs typeface="Arial" pitchFamily="2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4C5EFE8-CFF1-4418-B69B-3B2EA5D7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5688-1660-46C5-88C8-400F4E3124BD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D9769A-1826-4562-94BD-2DEC9C2A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DC38D6-7014-4CBB-8A6A-896BCA5A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</p:spTree>
    <p:extLst>
      <p:ext uri="{BB962C8B-B14F-4D97-AF65-F5344CB8AC3E}">
        <p14:creationId xmlns:p14="http://schemas.microsoft.com/office/powerpoint/2010/main" val="72077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216C5-450A-4588-8A08-4F5E8AA2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Aktueller Stand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94B019-F432-4D42-9D00-D16C8E5D0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6DAE90-48C5-455C-964C-58F61737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B1C6-DDA3-45CE-AAC2-8CE121CF6401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8D2CBF-E6F4-4580-9ED2-C0F6A2B7BC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6C1686D-35A0-4728-80FA-9DDF8D408863}" type="slidenum">
              <a:rPr lang="de-DE" smtClean="0"/>
              <a:t>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EE05EB-842E-4FEA-A939-E9B2B871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</p:spTree>
    <p:extLst>
      <p:ext uri="{BB962C8B-B14F-4D97-AF65-F5344CB8AC3E}">
        <p14:creationId xmlns:p14="http://schemas.microsoft.com/office/powerpoint/2010/main" val="296660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6D70C52-FF3D-4212-8500-752C18322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960" y="2826384"/>
            <a:ext cx="5577840" cy="3137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9E71AC-5510-4F91-8DA6-2F0FBB72A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Aktueller Stand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511224-2C99-4B74-A2B7-98F01E96A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7964"/>
            <a:ext cx="4847492" cy="4458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/>
              <a:t>26.09.2019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Verabschiedung des neuen Gesetzes durch den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Bundestag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i="1" dirty="0">
                <a:sym typeface="Wingdings" panose="05000000000000000000" pitchFamily="2" charset="2"/>
              </a:rPr>
              <a:t>08.11.2019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Zustimmung durch den Bundesrat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C9B6095-23FC-421B-A37B-873DC6A6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5841-7F97-47A7-8F7D-2741D139F9C6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AB50964-A977-49D1-B34A-C47A45C9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AFF33E-D6C6-49B7-84E8-F65160EF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</p:spTree>
    <p:extLst>
      <p:ext uri="{BB962C8B-B14F-4D97-AF65-F5344CB8AC3E}">
        <p14:creationId xmlns:p14="http://schemas.microsoft.com/office/powerpoint/2010/main" val="127577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5A994-3279-4504-AF49-05F1077DC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Aktueller Stand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796002-525D-4851-9E78-CED0B844A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>
                <a:sym typeface="Wingdings" panose="05000000000000000000" pitchFamily="2" charset="2"/>
              </a:rPr>
              <a:t>14.02.2020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Abstimmung der Approbationsordnung durch den Bundesrat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i="1" dirty="0">
                <a:sym typeface="Wingdings" panose="05000000000000000000" pitchFamily="2" charset="2"/>
              </a:rPr>
              <a:t>01.09.2020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Inkrafttreten des neuen PsychThG</a:t>
            </a:r>
          </a:p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7254DCD-18E6-4887-9740-BFEDA8BB6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BB76-DAEF-463C-A407-4C82B4A16604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53E37B-C01E-4D9C-B0FE-19753746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914D22-1FC5-41C2-8DE1-45FC8CCA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</p:spTree>
    <p:extLst>
      <p:ext uri="{BB962C8B-B14F-4D97-AF65-F5344CB8AC3E}">
        <p14:creationId xmlns:p14="http://schemas.microsoft.com/office/powerpoint/2010/main" val="277639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1">
            <a:extLst>
              <a:ext uri="{FF2B5EF4-FFF2-40B4-BE49-F238E27FC236}">
                <a16:creationId xmlns:a16="http://schemas.microsoft.com/office/drawing/2014/main" id="{A0D92AE6-774D-4144-90F2-120FEBF0CC6A}"/>
              </a:ext>
            </a:extLst>
          </p:cNvPr>
          <p:cNvSpPr/>
          <p:nvPr/>
        </p:nvSpPr>
        <p:spPr>
          <a:xfrm>
            <a:off x="838200" y="1803879"/>
            <a:ext cx="3950110" cy="120896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lIns="90000" tIns="45000" rIns="90000" bIns="45000" anchor="ctr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b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Bachelor </a:t>
            </a:r>
            <a:r>
              <a:rPr lang="de-DE" b="1" dirty="0" err="1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S.c</a:t>
            </a:r>
            <a:r>
              <a:rPr lang="de-DE" b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. Psychologie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6 Semester Regelstudienzeit</a:t>
            </a:r>
          </a:p>
        </p:txBody>
      </p:sp>
      <p:sp>
        <p:nvSpPr>
          <p:cNvPr id="7" name="Rechteck: abgerundete Ecken 16">
            <a:extLst>
              <a:ext uri="{FF2B5EF4-FFF2-40B4-BE49-F238E27FC236}">
                <a16:creationId xmlns:a16="http://schemas.microsoft.com/office/drawing/2014/main" id="{FA79BAB4-F125-4728-BE33-769DC203B466}"/>
              </a:ext>
            </a:extLst>
          </p:cNvPr>
          <p:cNvSpPr/>
          <p:nvPr/>
        </p:nvSpPr>
        <p:spPr>
          <a:xfrm>
            <a:off x="838200" y="3186592"/>
            <a:ext cx="3950110" cy="118290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lIns="90000" tIns="45000" rIns="90000" bIns="45000" anchor="ctr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b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Master </a:t>
            </a:r>
            <a:r>
              <a:rPr lang="de-DE" b="1" dirty="0" err="1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S.c</a:t>
            </a:r>
            <a:r>
              <a:rPr lang="de-DE" b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. Psychologie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4 Semester Regelstudienzeit</a:t>
            </a:r>
          </a:p>
        </p:txBody>
      </p:sp>
      <p:sp>
        <p:nvSpPr>
          <p:cNvPr id="8" name="Rechteck: abgerundete Ecken 17">
            <a:extLst>
              <a:ext uri="{FF2B5EF4-FFF2-40B4-BE49-F238E27FC236}">
                <a16:creationId xmlns:a16="http://schemas.microsoft.com/office/drawing/2014/main" id="{0A8E19DA-2EC6-4274-9DF3-3E8831699837}"/>
              </a:ext>
            </a:extLst>
          </p:cNvPr>
          <p:cNvSpPr/>
          <p:nvPr/>
        </p:nvSpPr>
        <p:spPr>
          <a:xfrm>
            <a:off x="838200" y="4537554"/>
            <a:ext cx="3950110" cy="118724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B050"/>
          </a:solidFill>
          <a:ln>
            <a:noFill/>
            <a:prstDash val="solid"/>
          </a:ln>
        </p:spPr>
        <p:txBody>
          <a:bodyPr lIns="90000" tIns="45000" rIns="90000" bIns="45000" anchor="ctr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b="1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Ausbildung zu PP/KJP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3 – 5 Jahre (Voll-/Teilzeit)</a:t>
            </a:r>
          </a:p>
        </p:txBody>
      </p:sp>
      <p:sp>
        <p:nvSpPr>
          <p:cNvPr id="9" name="Rechteck: abgerundete Ecken 18">
            <a:extLst>
              <a:ext uri="{FF2B5EF4-FFF2-40B4-BE49-F238E27FC236}">
                <a16:creationId xmlns:a16="http://schemas.microsoft.com/office/drawing/2014/main" id="{05FE41EB-0BE3-433E-AC63-9103C12E868A}"/>
              </a:ext>
            </a:extLst>
          </p:cNvPr>
          <p:cNvSpPr/>
          <p:nvPr/>
        </p:nvSpPr>
        <p:spPr>
          <a:xfrm>
            <a:off x="6754812" y="1803879"/>
            <a:ext cx="3927475" cy="120896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70C0"/>
          </a:solidFill>
          <a:ln>
            <a:noFill/>
            <a:prstDash val="solid"/>
          </a:ln>
        </p:spPr>
        <p:txBody>
          <a:bodyPr lIns="90000" tIns="45000" rIns="90000" bIns="45000" anchor="ctr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b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Bachelor </a:t>
            </a:r>
            <a:r>
              <a:rPr lang="de-DE" b="1" dirty="0" err="1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S.c</a:t>
            </a:r>
            <a:r>
              <a:rPr lang="de-DE" b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. Psychologie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6 Semester Regelstudienzeit</a:t>
            </a:r>
          </a:p>
        </p:txBody>
      </p:sp>
      <p:sp>
        <p:nvSpPr>
          <p:cNvPr id="10" name="Rechteck: abgerundete Ecken 20">
            <a:extLst>
              <a:ext uri="{FF2B5EF4-FFF2-40B4-BE49-F238E27FC236}">
                <a16:creationId xmlns:a16="http://schemas.microsoft.com/office/drawing/2014/main" id="{1F7AED84-3FF5-468A-B546-8F69EACF88E3}"/>
              </a:ext>
            </a:extLst>
          </p:cNvPr>
          <p:cNvSpPr/>
          <p:nvPr/>
        </p:nvSpPr>
        <p:spPr>
          <a:xfrm>
            <a:off x="5218113" y="3165954"/>
            <a:ext cx="3500437" cy="12035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70C0"/>
          </a:solidFill>
          <a:ln>
            <a:noFill/>
            <a:prstDash val="solid"/>
          </a:ln>
        </p:spPr>
        <p:txBody>
          <a:bodyPr lIns="90000" tIns="45000" rIns="90000" bIns="45000" anchor="ctr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b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Master </a:t>
            </a:r>
            <a:r>
              <a:rPr lang="de-DE" b="1" dirty="0" err="1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S.c</a:t>
            </a:r>
            <a:r>
              <a:rPr lang="de-DE" b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. Klinische Psychologie/Psychotherapie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4 Semester + 3 Monate Regelstudienzeit</a:t>
            </a:r>
          </a:p>
        </p:txBody>
      </p:sp>
      <p:sp>
        <p:nvSpPr>
          <p:cNvPr id="11" name="Rechteck: abgerundete Ecken 21">
            <a:extLst>
              <a:ext uri="{FF2B5EF4-FFF2-40B4-BE49-F238E27FC236}">
                <a16:creationId xmlns:a16="http://schemas.microsoft.com/office/drawing/2014/main" id="{FD00E8CC-107F-4C51-B1B3-24CA12187B63}"/>
              </a:ext>
            </a:extLst>
          </p:cNvPr>
          <p:cNvSpPr/>
          <p:nvPr/>
        </p:nvSpPr>
        <p:spPr>
          <a:xfrm>
            <a:off x="5264766" y="4677049"/>
            <a:ext cx="3453784" cy="104775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70C0"/>
          </a:solidFill>
          <a:ln>
            <a:noFill/>
            <a:prstDash val="solid"/>
          </a:ln>
        </p:spPr>
        <p:txBody>
          <a:bodyPr lIns="90000" tIns="45000" rIns="90000" bIns="45000" anchor="ctr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b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Weiterbildung zu PP/KJP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5 Jahre</a:t>
            </a:r>
          </a:p>
        </p:txBody>
      </p:sp>
      <p:sp>
        <p:nvSpPr>
          <p:cNvPr id="12" name="Textfeld 24">
            <a:extLst>
              <a:ext uri="{FF2B5EF4-FFF2-40B4-BE49-F238E27FC236}">
                <a16:creationId xmlns:a16="http://schemas.microsoft.com/office/drawing/2014/main" id="{16BDC82E-D198-49BB-9B26-13312844F882}"/>
              </a:ext>
            </a:extLst>
          </p:cNvPr>
          <p:cNvSpPr/>
          <p:nvPr/>
        </p:nvSpPr>
        <p:spPr>
          <a:xfrm>
            <a:off x="5433219" y="4351816"/>
            <a:ext cx="2997200" cy="3429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→ Staatsexamen &amp; Approbation</a:t>
            </a:r>
          </a:p>
        </p:txBody>
      </p:sp>
      <p:sp>
        <p:nvSpPr>
          <p:cNvPr id="14" name="Rechteck: abgerundete Ecken 20">
            <a:extLst>
              <a:ext uri="{FF2B5EF4-FFF2-40B4-BE49-F238E27FC236}">
                <a16:creationId xmlns:a16="http://schemas.microsoft.com/office/drawing/2014/main" id="{35CCEEDA-A0B0-4E7C-AA9A-DCC1D4919EBF}"/>
              </a:ext>
            </a:extLst>
          </p:cNvPr>
          <p:cNvSpPr/>
          <p:nvPr/>
        </p:nvSpPr>
        <p:spPr>
          <a:xfrm>
            <a:off x="8957187" y="3165954"/>
            <a:ext cx="2758563" cy="118586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70C0"/>
          </a:solidFill>
          <a:ln>
            <a:noFill/>
            <a:prstDash val="solid"/>
          </a:ln>
        </p:spPr>
        <p:txBody>
          <a:bodyPr lIns="90000" tIns="45000" rIns="90000" bIns="45000" anchor="ctr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b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Master </a:t>
            </a:r>
            <a:r>
              <a:rPr lang="de-DE" b="1" dirty="0" err="1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S.c</a:t>
            </a:r>
            <a:r>
              <a:rPr lang="de-DE" b="1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. Psychologie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dirty="0">
                <a:solidFill>
                  <a:srgbClr val="FFFFFF"/>
                </a:solidFill>
                <a:latin typeface="Calibri" pitchFamily="18"/>
                <a:ea typeface="Microsoft YaHei" pitchFamily="2"/>
                <a:cs typeface="Arial" pitchFamily="2"/>
              </a:rPr>
              <a:t>4 Semester Regelstudienzeit</a:t>
            </a:r>
          </a:p>
        </p:txBody>
      </p:sp>
      <p:sp>
        <p:nvSpPr>
          <p:cNvPr id="10251" name="Textfeld 14">
            <a:extLst>
              <a:ext uri="{FF2B5EF4-FFF2-40B4-BE49-F238E27FC236}">
                <a16:creationId xmlns:a16="http://schemas.microsoft.com/office/drawing/2014/main" id="{27E81D6D-68EF-437A-9388-BFA4A5452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1425" y="1987550"/>
            <a:ext cx="701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srgbClr val="FFFF00"/>
                </a:solidFill>
                <a:sym typeface="Symbol" panose="05050102010706020507" pitchFamily="18" charset="2"/>
              </a:rPr>
              <a:t></a:t>
            </a:r>
            <a:endParaRPr lang="de-DE" altLang="de-DE" sz="1800" b="1" dirty="0">
              <a:solidFill>
                <a:srgbClr val="FFFF00"/>
              </a:solidFill>
            </a:endParaRPr>
          </a:p>
        </p:txBody>
      </p:sp>
      <p:sp>
        <p:nvSpPr>
          <p:cNvPr id="10252" name="Textfeld 15">
            <a:extLst>
              <a:ext uri="{FF2B5EF4-FFF2-40B4-BE49-F238E27FC236}">
                <a16:creationId xmlns:a16="http://schemas.microsoft.com/office/drawing/2014/main" id="{9D584E81-7340-4D65-AA2F-731D13063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313" y="3405188"/>
            <a:ext cx="4302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srgbClr val="FFFF00"/>
                </a:solidFill>
                <a:sym typeface="Symbol" panose="05050102010706020507" pitchFamily="18" charset="2"/>
              </a:rPr>
              <a:t></a:t>
            </a:r>
            <a:endParaRPr lang="de-DE" altLang="de-DE" sz="1800" b="1" dirty="0">
              <a:solidFill>
                <a:srgbClr val="FFFF00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BD3ABEA-F4EF-4063-BCB5-80F3E5EBC094}"/>
              </a:ext>
            </a:extLst>
          </p:cNvPr>
          <p:cNvSpPr txBox="1"/>
          <p:nvPr/>
        </p:nvSpPr>
        <p:spPr>
          <a:xfrm>
            <a:off x="1539875" y="1197454"/>
            <a:ext cx="2449513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</a:rPr>
              <a:t>Aktuelles System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65663CE-89E1-4400-A8BF-DA31AFADAE67}"/>
              </a:ext>
            </a:extLst>
          </p:cNvPr>
          <p:cNvSpPr txBox="1"/>
          <p:nvPr/>
        </p:nvSpPr>
        <p:spPr>
          <a:xfrm>
            <a:off x="7421562" y="1197454"/>
            <a:ext cx="2447925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</a:rPr>
              <a:t>Neues System</a:t>
            </a:r>
          </a:p>
        </p:txBody>
      </p:sp>
      <p:sp>
        <p:nvSpPr>
          <p:cNvPr id="15" name="Textfeld 24">
            <a:extLst>
              <a:ext uri="{FF2B5EF4-FFF2-40B4-BE49-F238E27FC236}">
                <a16:creationId xmlns:a16="http://schemas.microsoft.com/office/drawing/2014/main" id="{84B2137E-A6E8-4EF1-B65F-FF7676718E74}"/>
              </a:ext>
            </a:extLst>
          </p:cNvPr>
          <p:cNvSpPr/>
          <p:nvPr/>
        </p:nvSpPr>
        <p:spPr>
          <a:xfrm>
            <a:off x="1314655" y="5782342"/>
            <a:ext cx="2997200" cy="59165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→ Staatsexamen &amp; Approbation + Fachkunde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7278D7-A339-41A1-9069-5CD56D0C7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6B02-9ACA-493C-8DEC-932462FE8CC0}" type="datetime2">
              <a:rPr lang="de-DE" smtClean="0"/>
              <a:t>Donnerstag, 28. Mai 2020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D104F7-0E9C-489C-99F2-BB8C2A48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686D-35A0-4728-80FA-9DDF8D408863}" type="slidenum">
              <a:rPr lang="de-DE" smtClean="0"/>
              <a:t>9</a:t>
            </a:fld>
            <a:endParaRPr lang="de-DE"/>
          </a:p>
        </p:txBody>
      </p:sp>
      <p:sp>
        <p:nvSpPr>
          <p:cNvPr id="18" name="Textfeld 24">
            <a:extLst>
              <a:ext uri="{FF2B5EF4-FFF2-40B4-BE49-F238E27FC236}">
                <a16:creationId xmlns:a16="http://schemas.microsoft.com/office/drawing/2014/main" id="{0B0C5727-8CAA-4D4E-BC22-2BD7E490ED2B}"/>
              </a:ext>
            </a:extLst>
          </p:cNvPr>
          <p:cNvSpPr/>
          <p:nvPr/>
        </p:nvSpPr>
        <p:spPr>
          <a:xfrm>
            <a:off x="5648325" y="5689455"/>
            <a:ext cx="2997200" cy="3429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de-DE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  <a:sym typeface="Wingdings" pitchFamily="2" charset="2"/>
              </a:rPr>
              <a:t> Staatsexamen &amp; Fachkunde</a:t>
            </a:r>
            <a:endParaRPr lang="de-DE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21" name="Textfeld 14">
            <a:extLst>
              <a:ext uri="{FF2B5EF4-FFF2-40B4-BE49-F238E27FC236}">
                <a16:creationId xmlns:a16="http://schemas.microsoft.com/office/drawing/2014/main" id="{D2B66AD6-69FC-474F-887B-0AE447955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9084" y="5569232"/>
            <a:ext cx="30875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4400" b="1" dirty="0">
                <a:solidFill>
                  <a:srgbClr val="FFFF00"/>
                </a:solidFill>
                <a:sym typeface="Symbol" panose="05050102010706020507" pitchFamily="18" charset="2"/>
              </a:rPr>
              <a:t></a:t>
            </a:r>
            <a:r>
              <a:rPr lang="de-DE" altLang="de-DE" sz="1600" b="1" dirty="0" err="1">
                <a:sym typeface="Symbol" panose="05050102010706020507" pitchFamily="18" charset="2"/>
              </a:rPr>
              <a:t>Approbationsordungskonform</a:t>
            </a:r>
            <a:r>
              <a:rPr lang="de-DE" altLang="de-DE" sz="4400" b="1" dirty="0">
                <a:solidFill>
                  <a:srgbClr val="FFFF00"/>
                </a:solidFill>
                <a:sym typeface="Symbol" panose="05050102010706020507" pitchFamily="18" charset="2"/>
              </a:rPr>
              <a:t> </a:t>
            </a:r>
            <a:endParaRPr lang="de-DE" altLang="de-DE" sz="1800" b="1" dirty="0">
              <a:solidFill>
                <a:srgbClr val="FFFF00"/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390C526-6DDE-4BA4-AE91-9841D2EF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Digitale Infoveranstaltung - PsychThG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4" grpId="0" animBg="1"/>
      <p:bldP spid="10251" grpId="0"/>
      <p:bldP spid="10252" grpId="0"/>
      <p:bldP spid="20" grpId="0" animBg="1"/>
      <p:bldP spid="18" grpId="0"/>
      <p:bldP spid="21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1810</Words>
  <Application>Microsoft Office PowerPoint</Application>
  <PresentationFormat>Breitbild</PresentationFormat>
  <Paragraphs>381</Paragraphs>
  <Slides>27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Wingdings</vt:lpstr>
      <vt:lpstr>Office</vt:lpstr>
      <vt:lpstr>Reform des Psychotherapeutengesetzes (PsychThG)</vt:lpstr>
      <vt:lpstr>Inhalt</vt:lpstr>
      <vt:lpstr>Der Weg zur Reform </vt:lpstr>
      <vt:lpstr>Der Weg zur Reform </vt:lpstr>
      <vt:lpstr>Der Weg zur Reform </vt:lpstr>
      <vt:lpstr>Aktueller Stand </vt:lpstr>
      <vt:lpstr>Aktueller Stand </vt:lpstr>
      <vt:lpstr>Aktueller Stand</vt:lpstr>
      <vt:lpstr>PowerPoint-Präsentation</vt:lpstr>
      <vt:lpstr>Inhalte der Reform </vt:lpstr>
      <vt:lpstr>Inhalte der Reform </vt:lpstr>
      <vt:lpstr>Inhalte der Reform </vt:lpstr>
      <vt:lpstr>Inhalte der Reform </vt:lpstr>
      <vt:lpstr>Approbationsordnung (ApprO) </vt:lpstr>
      <vt:lpstr>ApprO – Bachelor </vt:lpstr>
      <vt:lpstr>ApprO – Bachelor  </vt:lpstr>
      <vt:lpstr>ApprO – Master  </vt:lpstr>
      <vt:lpstr>Weiterbildung</vt:lpstr>
      <vt:lpstr>Weiterbildung</vt:lpstr>
      <vt:lpstr>Weiterbildung</vt:lpstr>
      <vt:lpstr>Was heißt das jetzt alles für euch?</vt:lpstr>
      <vt:lpstr>Bedeutung für aktuelle Studis</vt:lpstr>
      <vt:lpstr>Bedeutung für kommende Studis</vt:lpstr>
      <vt:lpstr>Was ist denn jetzt besser?</vt:lpstr>
      <vt:lpstr>Jetzt zu euren Fragen!</vt:lpstr>
      <vt:lpstr>Was könnt ihr tun?</vt:lpstr>
      <vt:lpstr>Danke für eure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 des Psychotherapeutengesetzes (PsychThG)</dc:title>
  <dc:creator>Lu</dc:creator>
  <cp:lastModifiedBy>Luisa Jungheim</cp:lastModifiedBy>
  <cp:revision>64</cp:revision>
  <dcterms:created xsi:type="dcterms:W3CDTF">2019-10-12T16:36:06Z</dcterms:created>
  <dcterms:modified xsi:type="dcterms:W3CDTF">2020-05-28T17:40:02Z</dcterms:modified>
</cp:coreProperties>
</file>